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500" r:id="rId2"/>
    <p:sldId id="473" r:id="rId3"/>
    <p:sldId id="484" r:id="rId4"/>
    <p:sldId id="503" r:id="rId5"/>
    <p:sldId id="504" r:id="rId6"/>
    <p:sldId id="505" r:id="rId7"/>
    <p:sldId id="502" r:id="rId8"/>
    <p:sldId id="474" r:id="rId9"/>
    <p:sldId id="481" r:id="rId10"/>
    <p:sldId id="506" r:id="rId11"/>
    <p:sldId id="507" r:id="rId12"/>
    <p:sldId id="510" r:id="rId13"/>
    <p:sldId id="509" r:id="rId14"/>
    <p:sldId id="511" r:id="rId15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8E7E"/>
    <a:srgbClr val="F8FDFF"/>
    <a:srgbClr val="3FAC95"/>
    <a:srgbClr val="61AD61"/>
    <a:srgbClr val="EDFFFF"/>
    <a:srgbClr val="D81B03"/>
    <a:srgbClr val="FEF7E5"/>
    <a:srgbClr val="FFF7E6"/>
    <a:srgbClr val="B70A0F"/>
    <a:srgbClr val="FEF7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3" autoAdjust="0"/>
    <p:restoredTop sz="94650"/>
  </p:normalViewPr>
  <p:slideViewPr>
    <p:cSldViewPr snapToGrid="0">
      <p:cViewPr varScale="1">
        <p:scale>
          <a:sx n="74" d="100"/>
          <a:sy n="74" d="100"/>
        </p:scale>
        <p:origin x="1166" y="58"/>
      </p:cViewPr>
      <p:guideLst>
        <p:guide orient="horz" pos="215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yến Võ" userId="e0de574612cad4ee" providerId="LiveId" clId="{97136135-B4CB-4AAC-9367-C50FFC0770A2}"/>
    <pc:docChg chg="undo custSel addSld delSld">
      <pc:chgData name="Tuyến Võ" userId="e0de574612cad4ee" providerId="LiveId" clId="{97136135-B4CB-4AAC-9367-C50FFC0770A2}" dt="2024-10-21T14:04:15.832" v="5" actId="47"/>
      <pc:docMkLst>
        <pc:docMk/>
      </pc:docMkLst>
      <pc:sldChg chg="del">
        <pc:chgData name="Tuyến Võ" userId="e0de574612cad4ee" providerId="LiveId" clId="{97136135-B4CB-4AAC-9367-C50FFC0770A2}" dt="2024-10-21T14:04:15.832" v="5" actId="47"/>
        <pc:sldMkLst>
          <pc:docMk/>
          <pc:sldMk cId="0" sldId="297"/>
        </pc:sldMkLst>
      </pc:sldChg>
      <pc:sldChg chg="add del">
        <pc:chgData name="Tuyến Võ" userId="e0de574612cad4ee" providerId="LiveId" clId="{97136135-B4CB-4AAC-9367-C50FFC0770A2}" dt="2024-10-21T14:03:48.435" v="2" actId="47"/>
        <pc:sldMkLst>
          <pc:docMk/>
          <pc:sldMk cId="3495090745" sldId="501"/>
        </pc:sldMkLst>
      </pc:sldChg>
      <pc:sldChg chg="add del">
        <pc:chgData name="Tuyến Võ" userId="e0de574612cad4ee" providerId="LiveId" clId="{97136135-B4CB-4AAC-9367-C50FFC0770A2}" dt="2024-10-21T14:04:12.027" v="4" actId="47"/>
        <pc:sldMkLst>
          <pc:docMk/>
          <pc:sldMk cId="2983737950" sldId="51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452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/>
              <a:t>GV CHO HỌC SINH CHIA SẺ VỀ NHỮNG THUẬN LỢI KHÓ KHĂN. HOẶC GV CHIA BẢNG LÀM 2 (THUẬN LƠỊ - KHÓ KHĂN) SAU ĐÓ CHO HỌC SINH DÁN NOTE LÊN VÀ CHIA SẺ, ĐỘNG VIÊN HS VƯỢT QUA NHỮNG LÚC KHÓ KHĂN.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711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/>
              <a:t>Link tải video: </a:t>
            </a:r>
            <a:r>
              <a:rPr lang="en-US"/>
              <a:t>https://www.youtube.com/watch?v=xHQOfaPXrcQ</a:t>
            </a:r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911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GV CHIA LỚP THÀNH 6 NHÓM VÀ CHO CÁC NHÓM THẢO LUẬN VỀ NHIỆM VỤ TRÊN. Và từng nhóm trình bày. 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/>
              <a:t>GV CHI LỚP THÀNH 3 NHÓM VÀ YÊU CẦU HỌC SINH SẮM VAI CÁC TÌNH HUỐNG TRÊN VÀ THỰC HIỆN XỬ LÍ TÌNH HUỐNG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2440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THẢO LUẬN NHÓM ĐỂ CHIA SẺ 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376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/>
              <a:t>GV CHO HỌC SINH CHIA SẺ VỀ NHỮNG THUẬN LỢI KHÓ KHĂN. HOẶC GV CHIA BẢNG LÀM 2 (THUẬN LƠỊ - KHÓ KHĂN) SAU ĐÓ CHO HỌC SINH DÁN NOTE LÊN VÀ CHIA SẺ, ĐỘNG VIÊN HS VƯỢT QUA NHỮNG LÚC KHÓ KHĂN.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937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tự chủ</a:t>
            </a:r>
            <a:r>
              <a:rPr lang="vi-VN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chính </a:t>
            </a:r>
            <a:r>
              <a:rPr lang="vi-VN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vi-VN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khả năng tự bản thân mình sẽ đưa ra các quyết định sáng suốt, xuất phát từ chính bản thân mình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/>
              <a:t>GV cho hs sắm vai xử lí tình huống trên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850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56">
            <a:extLst>
              <a:ext uri="{FF2B5EF4-FFF2-40B4-BE49-F238E27FC236}">
                <a16:creationId xmlns:a16="http://schemas.microsoft.com/office/drawing/2014/main" id="{421F7F2F-1FBF-2AAC-43D8-6AA6FC7DE7D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57">
              <a:extLst>
                <a:ext uri="{FF2B5EF4-FFF2-40B4-BE49-F238E27FC236}">
                  <a16:creationId xmlns:a16="http://schemas.microsoft.com/office/drawing/2014/main" id="{F5D39D8B-3554-E77E-7C06-643D04264E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0" t="3020" r="3020" b="3020"/>
            <a:stretch>
              <a:fillRect/>
            </a:stretch>
          </p:blipFill>
          <p:spPr>
            <a:xfrm flipH="1"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9" name="组合 58">
              <a:extLst>
                <a:ext uri="{FF2B5EF4-FFF2-40B4-BE49-F238E27FC236}">
                  <a16:creationId xmlns:a16="http://schemas.microsoft.com/office/drawing/2014/main" id="{026C6F36-45DF-28E8-2790-3AD56F8835F4}"/>
                </a:ext>
              </a:extLst>
            </p:cNvPr>
            <p:cNvGrpSpPr/>
            <p:nvPr/>
          </p:nvGrpSpPr>
          <p:grpSpPr>
            <a:xfrm>
              <a:off x="165100" y="121133"/>
              <a:ext cx="11861800" cy="6615734"/>
              <a:chOff x="165100" y="121133"/>
              <a:chExt cx="11861800" cy="6615734"/>
            </a:xfrm>
          </p:grpSpPr>
          <p:sp>
            <p:nvSpPr>
              <p:cNvPr id="10" name="矩形 61">
                <a:extLst>
                  <a:ext uri="{FF2B5EF4-FFF2-40B4-BE49-F238E27FC236}">
                    <a16:creationId xmlns:a16="http://schemas.microsoft.com/office/drawing/2014/main" id="{9D7644DC-A99D-456D-C34C-7857CB4E9D84}"/>
                  </a:ext>
                </a:extLst>
              </p:cNvPr>
              <p:cNvSpPr/>
              <p:nvPr/>
            </p:nvSpPr>
            <p:spPr>
              <a:xfrm>
                <a:off x="165100" y="121133"/>
                <a:ext cx="11861800" cy="6615734"/>
              </a:xfrm>
              <a:prstGeom prst="rect">
                <a:avLst/>
              </a:prstGeom>
              <a:solidFill>
                <a:srgbClr val="F8F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ontserrat SemiBold" panose="00000700000000000000" charset="0"/>
                  <a:cs typeface="Montserrat SemiBold" panose="00000700000000000000" charset="0"/>
                </a:endParaRPr>
              </a:p>
            </p:txBody>
          </p:sp>
          <p:cxnSp>
            <p:nvCxnSpPr>
              <p:cNvPr id="11" name="直接连接符 60">
                <a:extLst>
                  <a:ext uri="{FF2B5EF4-FFF2-40B4-BE49-F238E27FC236}">
                    <a16:creationId xmlns:a16="http://schemas.microsoft.com/office/drawing/2014/main" id="{5CEBC84D-D8CC-E2A3-17BC-D797B9CFD769}"/>
                  </a:ext>
                </a:extLst>
              </p:cNvPr>
              <p:cNvCxnSpPr/>
              <p:nvPr/>
            </p:nvCxnSpPr>
            <p:spPr>
              <a:xfrm>
                <a:off x="735462" y="1219200"/>
                <a:ext cx="10325100" cy="0"/>
              </a:xfrm>
              <a:prstGeom prst="line">
                <a:avLst/>
              </a:prstGeom>
              <a:ln>
                <a:solidFill>
                  <a:srgbClr val="478E7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" t="3020" r="3020" b="3020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19" name="矩形 259"/>
          <p:cNvSpPr>
            <a:spLocks noChangeArrowheads="1"/>
          </p:cNvSpPr>
          <p:nvPr/>
        </p:nvSpPr>
        <p:spPr bwMode="auto">
          <a:xfrm>
            <a:off x="3917091" y="778332"/>
            <a:ext cx="490563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sz="4000" dirty="0">
                <a:solidFill>
                  <a:srgbClr val="478E7E"/>
                </a:solidFill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  <a:sym typeface="Calibri" panose="020F0502020204030204" pitchFamily="34" charset="0"/>
              </a:rPr>
              <a:t>HDTN 10 CTST 1</a:t>
            </a:r>
          </a:p>
        </p:txBody>
      </p:sp>
      <p:sp>
        <p:nvSpPr>
          <p:cNvPr id="21" name="矩形 259"/>
          <p:cNvSpPr>
            <a:spLocks noChangeArrowheads="1"/>
          </p:cNvSpPr>
          <p:nvPr/>
        </p:nvSpPr>
        <p:spPr bwMode="auto">
          <a:xfrm>
            <a:off x="2706129" y="1850703"/>
            <a:ext cx="7327557" cy="236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vi-VN" altLang="zh-CN" sz="4800" dirty="0">
                <a:solidFill>
                  <a:srgbClr val="478E7E"/>
                </a:solidFill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  <a:sym typeface="Calibri" panose="020F0502020204030204" pitchFamily="34" charset="0"/>
              </a:rPr>
              <a:t>THỂ HIỆN </a:t>
            </a:r>
          </a:p>
          <a:p>
            <a:pPr algn="ctr">
              <a:spcBef>
                <a:spcPct val="20000"/>
              </a:spcBef>
            </a:pPr>
            <a:r>
              <a:rPr lang="vi-VN" altLang="zh-CN" sz="4800" dirty="0">
                <a:solidFill>
                  <a:srgbClr val="478E7E"/>
                </a:solidFill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  <a:sym typeface="Calibri" panose="020F0502020204030204" pitchFamily="34" charset="0"/>
              </a:rPr>
              <a:t>PHẨM CHẤT TỐT ĐẸP CỦA NGƯỜI HỌC SINH</a:t>
            </a:r>
            <a:endParaRPr lang="zh-CN" altLang="en-US" sz="4800" dirty="0">
              <a:solidFill>
                <a:srgbClr val="478E7E"/>
              </a:solidFill>
              <a:latin typeface="Montserrat SemiBold" panose="00000700000000000000" charset="0"/>
              <a:ea typeface="字魂35号-经典雅黑" panose="02000000000000000000" pitchFamily="2" charset="-122"/>
              <a:cs typeface="Montserrat SemiBold" panose="00000700000000000000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10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1" grpId="0"/>
      <p:bldP spid="2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8A6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E2C10057-A7F4-4643-0B7A-488FF851F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>
                <a:solidFill>
                  <a:srgbClr val="FFFFFF"/>
                </a:solidFill>
                <a:latin typeface="iCiel Crocante" panose="02000000000000000000" pitchFamily="2" charset="0"/>
                <a:ea typeface="+mj-ea"/>
                <a:cs typeface="+mj-cs"/>
              </a:rPr>
              <a:t>Cách thể hiện sự tự chủ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DAA15BC-30C3-74DD-C7A6-2DBB07605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67" y="1204332"/>
            <a:ext cx="8681633" cy="444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4169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id="{649467F4-9229-FC5E-FA27-5B2B3FB40A50}"/>
              </a:ext>
            </a:extLst>
          </p:cNvPr>
          <p:cNvSpPr txBox="1"/>
          <p:nvPr/>
        </p:nvSpPr>
        <p:spPr>
          <a:xfrm>
            <a:off x="638881" y="417576"/>
            <a:ext cx="10909640" cy="1249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4400" kern="1200" spc="600">
                <a:solidFill>
                  <a:srgbClr val="478E7E"/>
                </a:solidFill>
                <a:latin typeface="iCiel Crocante" panose="02000000000000000000" pitchFamily="2" charset="0"/>
                <a:ea typeface="+mj-ea"/>
                <a:cs typeface="Calibri" panose="020F0502020204030204" pitchFamily="34" charset="0"/>
                <a:sym typeface="+mn-ea"/>
              </a:rPr>
              <a:t>SẮM VAI XỬ LÍ TÌNH HUỐNG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E99A5D2-74B4-4BC0-B32A-5527740D9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2324100"/>
            <a:ext cx="11548872" cy="377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2212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35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C99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Diagram, text&#10;&#10;Description automatically generated">
            <a:extLst>
              <a:ext uri="{FF2B5EF4-FFF2-40B4-BE49-F238E27FC236}">
                <a16:creationId xmlns:a16="http://schemas.microsoft.com/office/drawing/2014/main" id="{81D86DC1-A67F-D105-AB05-BFD778378F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2" b="5592"/>
          <a:stretch/>
        </p:blipFill>
        <p:spPr>
          <a:xfrm>
            <a:off x="3961500" y="1467237"/>
            <a:ext cx="4123127" cy="2357631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3C3B43-36C0-3A07-84AF-AAE6B6622AC3}"/>
              </a:ext>
            </a:extLst>
          </p:cNvPr>
          <p:cNvSpPr txBox="1"/>
          <p:nvPr/>
        </p:nvSpPr>
        <p:spPr>
          <a:xfrm>
            <a:off x="772718" y="1871655"/>
            <a:ext cx="260648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VN" sz="2800">
                <a:solidFill>
                  <a:srgbClr val="478E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thêm những tình huống rèn luyện để trở thành người tự chủ trong công việc của em.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A62BFDF-2F59-0302-898B-8452F9A03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282" y="3289609"/>
            <a:ext cx="3751745" cy="2583676"/>
          </a:xfrm>
          <a:prstGeom prst="rect">
            <a:avLst/>
          </a:prstGeom>
        </p:spPr>
      </p:pic>
      <p:sp>
        <p:nvSpPr>
          <p:cNvPr id="24" name="TextBox 8">
            <a:extLst>
              <a:ext uri="{FF2B5EF4-FFF2-40B4-BE49-F238E27FC236}">
                <a16:creationId xmlns:a16="http://schemas.microsoft.com/office/drawing/2014/main" id="{D8922518-D184-22A7-83C5-6DE426662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712" y="248038"/>
            <a:ext cx="11160191" cy="8437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VN" sz="3600">
                <a:solidFill>
                  <a:srgbClr val="478E7E"/>
                </a:solidFill>
                <a:latin typeface="iCiel Crocante" panose="02000000000000000000" pitchFamily="2" charset="0"/>
                <a:cs typeface="Calibri" panose="020F0502020204030204" pitchFamily="34" charset="0"/>
              </a:rPr>
              <a:t>GÓC CHIA SẺ</a:t>
            </a:r>
          </a:p>
        </p:txBody>
      </p:sp>
    </p:spTree>
    <p:extLst>
      <p:ext uri="{BB962C8B-B14F-4D97-AF65-F5344CB8AC3E}">
        <p14:creationId xmlns:p14="http://schemas.microsoft.com/office/powerpoint/2010/main" val="85938504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D84F0D-33C5-FDD5-C876-7787324560CD}"/>
              </a:ext>
            </a:extLst>
          </p:cNvPr>
          <p:cNvSpPr txBox="1"/>
          <p:nvPr/>
        </p:nvSpPr>
        <p:spPr>
          <a:xfrm>
            <a:off x="645066" y="2031101"/>
            <a:ext cx="4282984" cy="3511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Segoe UI Light" panose="020B0502040204020203" pitchFamily="34" charset="0"/>
                <a:cs typeface="Segoe UI Light" panose="020B0502040204020203" pitchFamily="34" charset="0"/>
              </a:rPr>
              <a:t>LẬP KẾ HOẠCH RÈN LUYỆN SỰ TỰ CHỦ TRONG HỌC TẬP VÀ CUỘC SỐNG CỦA EM. SAU ĐÓ TRÌNH BÀY TRƯỚC LỚP TRONG TIẾT HỌC SAU.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C025B56-6FE7-1D58-8B42-32EDE8F0A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738" y="1441249"/>
            <a:ext cx="5628018" cy="3742631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3CC63E5A-A174-47DC-E9DD-0493A5437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066" y="789502"/>
            <a:ext cx="4282984" cy="8437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0" i="0" u="none" kern="1200">
                <a:solidFill>
                  <a:srgbClr val="478E7E"/>
                </a:solidFill>
                <a:latin typeface="iCiel Crocante" panose="02000000000000000000" pitchFamily="2" charset="0"/>
                <a:ea typeface="+mj-ea"/>
                <a:cs typeface="+mj-cs"/>
              </a:rPr>
              <a:t>HOẠT ĐỘNG LUYỆN TẬP – VẬN DỤNG</a:t>
            </a:r>
          </a:p>
        </p:txBody>
      </p:sp>
    </p:spTree>
    <p:extLst>
      <p:ext uri="{BB962C8B-B14F-4D97-AF65-F5344CB8AC3E}">
        <p14:creationId xmlns:p14="http://schemas.microsoft.com/office/powerpoint/2010/main" val="3189521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Ỷ LUẬT BẢN THÂN.mp4" descr="KỶ LUẬT BẢN THÂN.mp4">
            <a:hlinkClick r:id="" action="ppaction://media"/>
            <a:extLst>
              <a:ext uri="{FF2B5EF4-FFF2-40B4-BE49-F238E27FC236}">
                <a16:creationId xmlns:a16="http://schemas.microsoft.com/office/drawing/2014/main" id="{3DA0820F-6DA0-569E-83F4-68BDC3E0DF2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446.89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37950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" t="3020" r="3020" b="3020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5237618" y="919486"/>
            <a:ext cx="1129062" cy="1125208"/>
          </a:xfrm>
          <a:prstGeom prst="ellipse">
            <a:avLst/>
          </a:prstGeom>
          <a:solidFill>
            <a:srgbClr val="478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4000" noProof="1">
                <a:solidFill>
                  <a:schemeClr val="bg1"/>
                </a:solidFill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rPr>
              <a:t>3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748062" y="2053801"/>
            <a:ext cx="61081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 dirty="0">
                <a:solidFill>
                  <a:srgbClr val="478E7E"/>
                </a:solidFill>
                <a:uFillTx/>
                <a:latin typeface="Montserrat SemiBold" panose="00000700000000000000" charset="0"/>
                <a:ea typeface="字魂52号-阿开漫画体" panose="00000500000000000000" pitchFamily="2" charset="-122"/>
                <a:cs typeface="Montserrat SemiBold" panose="00000700000000000000" charset="0"/>
                <a:sym typeface="+mn-ea"/>
              </a:rPr>
              <a:t>THỂ HIỆN TRÁCH NHIỆM TRONG THỰC HIỆN NHIỆM VỤ ĐƯỢC GIAO VÀ HỖ TRỢ NHỮNG NGƯỜI CÙNG THAM GIA</a:t>
            </a:r>
            <a:endParaRPr lang="zh-CN" altLang="en-US" sz="3200" spc="600" dirty="0">
              <a:solidFill>
                <a:srgbClr val="478E7E"/>
              </a:solidFill>
              <a:uFillTx/>
              <a:latin typeface="Montserrat SemiBold" panose="00000700000000000000" charset="0"/>
              <a:ea typeface="字魂52号-阿开漫画体" panose="00000500000000000000" pitchFamily="2" charset="-122"/>
              <a:cs typeface="Montserrat SemiBold" panose="00000700000000000000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6"/>
          <p:cNvSpPr>
            <a:spLocks noChangeArrowheads="1"/>
          </p:cNvSpPr>
          <p:nvPr/>
        </p:nvSpPr>
        <p:spPr bwMode="auto">
          <a:xfrm>
            <a:off x="986892" y="2269801"/>
            <a:ext cx="3019920" cy="1955740"/>
          </a:xfrm>
          <a:prstGeom prst="rect">
            <a:avLst/>
          </a:prstGeom>
          <a:solidFill>
            <a:srgbClr val="478E7E"/>
          </a:solidFill>
          <a:ln w="19050">
            <a:noFill/>
            <a:miter lim="800000"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</a:pPr>
            <a:endParaRPr lang="zh-CN" altLang="en-US" sz="2000" dirty="0">
              <a:solidFill>
                <a:schemeClr val="bg1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11" name="矩形 23"/>
          <p:cNvSpPr>
            <a:spLocks noChangeArrowheads="1"/>
          </p:cNvSpPr>
          <p:nvPr/>
        </p:nvSpPr>
        <p:spPr bwMode="auto">
          <a:xfrm>
            <a:off x="4605668" y="2269801"/>
            <a:ext cx="3019920" cy="1955740"/>
          </a:xfrm>
          <a:prstGeom prst="rect">
            <a:avLst/>
          </a:prstGeom>
          <a:solidFill>
            <a:srgbClr val="478E7E"/>
          </a:solidFill>
          <a:ln w="19050">
            <a:noFill/>
            <a:miter lim="800000"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</a:pPr>
            <a:endParaRPr lang="zh-CN" altLang="en-US" sz="2000" dirty="0">
              <a:solidFill>
                <a:schemeClr val="bg1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16" name="矩形 26"/>
          <p:cNvSpPr>
            <a:spLocks noChangeArrowheads="1"/>
          </p:cNvSpPr>
          <p:nvPr/>
        </p:nvSpPr>
        <p:spPr bwMode="auto">
          <a:xfrm>
            <a:off x="8183600" y="2269801"/>
            <a:ext cx="3019921" cy="1955740"/>
          </a:xfrm>
          <a:prstGeom prst="rect">
            <a:avLst/>
          </a:prstGeom>
          <a:solidFill>
            <a:srgbClr val="478E7E"/>
          </a:solidFill>
          <a:ln w="19050">
            <a:noFill/>
            <a:miter lim="800000"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</a:pPr>
            <a:endParaRPr lang="zh-CN" altLang="en-US" sz="2000" dirty="0">
              <a:solidFill>
                <a:schemeClr val="bg1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47133" y="147400"/>
            <a:ext cx="10456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800" dirty="0">
                <a:solidFill>
                  <a:srgbClr val="478E7E"/>
                </a:solidFill>
                <a:uFillTx/>
                <a:latin typeface="Montserrat SemiBold" panose="00000700000000000000" charset="0"/>
                <a:ea typeface="字魂52号-阿开漫画体" panose="00000500000000000000" pitchFamily="2" charset="-122"/>
                <a:cs typeface="Montserrat SemiBold" panose="00000700000000000000" charset="0"/>
                <a:sym typeface="+mn-ea"/>
              </a:rPr>
              <a:t>THẢO LUẬN NHÓM: </a:t>
            </a:r>
          </a:p>
          <a:p>
            <a:pPr algn="ctr"/>
            <a:r>
              <a:rPr lang="vi-VN" altLang="zh-CN" sz="2800" dirty="0">
                <a:solidFill>
                  <a:srgbClr val="478E7E"/>
                </a:solidFill>
                <a:uFillTx/>
                <a:latin typeface="Montserrat SemiBold" panose="00000700000000000000" charset="0"/>
                <a:ea typeface="字魂52号-阿开漫画体" panose="00000500000000000000" pitchFamily="2" charset="-122"/>
                <a:cs typeface="Montserrat SemiBold" panose="00000700000000000000" charset="0"/>
                <a:sym typeface="+mn-ea"/>
              </a:rPr>
              <a:t>XÁC ĐỊNH TRÁCH NHIỆM CÁC THÀNH VIÊN</a:t>
            </a:r>
            <a:endParaRPr lang="zh-CN" altLang="en-US" sz="2800" spc="600" dirty="0">
              <a:solidFill>
                <a:srgbClr val="478E7E"/>
              </a:solidFill>
              <a:uFillTx/>
              <a:latin typeface="Montserrat SemiBold" panose="00000700000000000000" charset="0"/>
              <a:ea typeface="字魂52号-阿开漫画体" panose="00000500000000000000" pitchFamily="2" charset="-122"/>
              <a:cs typeface="Montserrat SemiBold" panose="00000700000000000000" charset="0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86790" y="4600294"/>
            <a:ext cx="102167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2000" dirty="0">
                <a:solidFill>
                  <a:srgbClr val="95B9B1"/>
                </a:solidFill>
                <a:latin typeface="Montserrat SemiBold" panose="00000700000000000000" charset="0"/>
                <a:cs typeface="Montserrat SemiBold" panose="00000700000000000000" charset="0"/>
                <a:sym typeface="+mn-lt"/>
              </a:rPr>
              <a:t>YÊU CẦU: CẦN PHẢI CÓ VÍ DỤ CỤ THỂ CHO TỪNG TRƯỜNG HỢP TRÊN</a:t>
            </a:r>
            <a:endParaRPr lang="zh-CN" altLang="en-US" sz="2000" b="1" dirty="0">
              <a:solidFill>
                <a:srgbClr val="95B9B1"/>
              </a:solidFill>
              <a:latin typeface="Montserrat SemiBold" panose="00000700000000000000" charset="0"/>
              <a:ea typeface="字魂70号-灵悦黑体" panose="00000500000000000000" pitchFamily="2" charset="-122"/>
              <a:cs typeface="Montserrat SemiBold" panose="00000700000000000000" charset="0"/>
              <a:sym typeface="+mn-lt"/>
            </a:endParaRPr>
          </a:p>
        </p:txBody>
      </p:sp>
      <p:sp>
        <p:nvSpPr>
          <p:cNvPr id="24" name="文本框 21"/>
          <p:cNvSpPr txBox="1"/>
          <p:nvPr/>
        </p:nvSpPr>
        <p:spPr>
          <a:xfrm>
            <a:off x="5293434" y="1777364"/>
            <a:ext cx="1671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rgbClr val="478E7E"/>
                </a:solidFill>
                <a:latin typeface="Montserrat SemiBold" panose="00000700000000000000" charset="0"/>
                <a:cs typeface="Montserrat SemiBold" panose="00000700000000000000" charset="0"/>
                <a:sym typeface="+mn-lt"/>
              </a:rPr>
              <a:t>NHÓM 2-3</a:t>
            </a:r>
            <a:endParaRPr lang="en-US" b="1" dirty="0">
              <a:solidFill>
                <a:srgbClr val="478E7E"/>
              </a:solidFill>
              <a:latin typeface="Montserrat SemiBold" panose="00000700000000000000" charset="0"/>
              <a:ea typeface="字魂70号-灵悦黑体" panose="00000500000000000000" pitchFamily="2" charset="-122"/>
              <a:cs typeface="Montserrat SemiBold" panose="00000700000000000000" charset="0"/>
              <a:sym typeface="+mn-lt"/>
            </a:endParaRPr>
          </a:p>
        </p:txBody>
      </p:sp>
      <p:sp>
        <p:nvSpPr>
          <p:cNvPr id="25" name="TextBox 73"/>
          <p:cNvSpPr txBox="1"/>
          <p:nvPr/>
        </p:nvSpPr>
        <p:spPr>
          <a:xfrm>
            <a:off x="4834064" y="2450555"/>
            <a:ext cx="2590693" cy="1569660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>
                <a:solidFill>
                  <a:schemeClr val="bg1"/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  <a:sym typeface="+mn-lt"/>
              </a:rPr>
              <a:t>Đủ năng lực và phương tiện nhưng thiếu thời gian thực hiện.</a:t>
            </a:r>
            <a:endParaRPr lang="zh-CN" altLang="en-US" sz="2400" dirty="0">
              <a:solidFill>
                <a:schemeClr val="bg1"/>
              </a:solidFill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070610" y="1777365"/>
            <a:ext cx="2814320" cy="2254885"/>
            <a:chOff x="1096" y="4501"/>
            <a:chExt cx="4432" cy="3551"/>
          </a:xfrm>
        </p:grpSpPr>
        <p:sp>
          <p:nvSpPr>
            <p:cNvPr id="27" name="文本框 21"/>
            <p:cNvSpPr txBox="1"/>
            <p:nvPr/>
          </p:nvSpPr>
          <p:spPr>
            <a:xfrm>
              <a:off x="2119" y="4501"/>
              <a:ext cx="2633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srgbClr val="478E7E"/>
                  </a:solidFill>
                  <a:latin typeface="Montserrat SemiBold" panose="00000700000000000000" charset="0"/>
                  <a:cs typeface="Montserrat SemiBold" panose="00000700000000000000" charset="0"/>
                  <a:sym typeface="+mn-lt"/>
                </a:rPr>
                <a:t>NHÓM 1-2</a:t>
              </a:r>
              <a:endParaRPr lang="en-US" b="1" dirty="0">
                <a:solidFill>
                  <a:srgbClr val="478E7E"/>
                </a:solidFill>
                <a:latin typeface="Montserrat SemiBold" panose="00000700000000000000" charset="0"/>
                <a:ea typeface="字魂70号-灵悦黑体" panose="00000500000000000000" pitchFamily="2" charset="-122"/>
                <a:cs typeface="Montserrat SemiBold" panose="00000700000000000000" charset="0"/>
                <a:sym typeface="+mn-lt"/>
              </a:endParaRPr>
            </a:p>
          </p:txBody>
        </p:sp>
        <p:sp>
          <p:nvSpPr>
            <p:cNvPr id="30" name="TextBox 73"/>
            <p:cNvSpPr txBox="1"/>
            <p:nvPr/>
          </p:nvSpPr>
          <p:spPr>
            <a:xfrm>
              <a:off x="1096" y="5580"/>
              <a:ext cx="4432" cy="2472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400" dirty="0">
                  <a:solidFill>
                    <a:schemeClr val="bg1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  <a:sym typeface="+mn-lt"/>
                </a:rPr>
                <a:t>Đủ thời gian và phương tiện nhưng thiếu năng lực thực hiện.</a:t>
              </a:r>
              <a:endParaRPr lang="zh-CN" altLang="en-US" sz="2400" dirty="0">
                <a:solidFill>
                  <a:schemeClr val="bg1"/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31" name="文本框 21"/>
          <p:cNvSpPr txBox="1"/>
          <p:nvPr/>
        </p:nvSpPr>
        <p:spPr>
          <a:xfrm>
            <a:off x="8799832" y="1791237"/>
            <a:ext cx="152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dirty="0">
                <a:solidFill>
                  <a:srgbClr val="478E7E"/>
                </a:solidFill>
                <a:latin typeface="Montserrat SemiBold" panose="00000700000000000000" charset="0"/>
                <a:cs typeface="Montserrat SemiBold" panose="00000700000000000000" charset="0"/>
                <a:sym typeface="+mn-lt"/>
              </a:rPr>
              <a:t>NHÓM 5-6</a:t>
            </a:r>
            <a:endParaRPr lang="en-US" b="1" dirty="0">
              <a:solidFill>
                <a:srgbClr val="478E7E"/>
              </a:solidFill>
              <a:latin typeface="Montserrat SemiBold" panose="00000700000000000000" charset="0"/>
              <a:ea typeface="字魂70号-灵悦黑体" panose="00000500000000000000" pitchFamily="2" charset="-122"/>
              <a:cs typeface="Montserrat SemiBold" panose="00000700000000000000" charset="0"/>
              <a:sym typeface="+mn-lt"/>
            </a:endParaRPr>
          </a:p>
        </p:txBody>
      </p:sp>
      <p:sp>
        <p:nvSpPr>
          <p:cNvPr id="32" name="TextBox 73"/>
          <p:cNvSpPr txBox="1"/>
          <p:nvPr/>
        </p:nvSpPr>
        <p:spPr>
          <a:xfrm>
            <a:off x="8357481" y="2450555"/>
            <a:ext cx="2672157" cy="1569660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>
                <a:solidFill>
                  <a:schemeClr val="bg1"/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  <a:sym typeface="+mn-lt"/>
              </a:rPr>
              <a:t>Đủ năng lực và thời gian nhưng thiếu phương tiện thực hiện.</a:t>
            </a:r>
            <a:endParaRPr lang="zh-CN" altLang="en-US" sz="2400" dirty="0">
              <a:solidFill>
                <a:schemeClr val="bg1"/>
              </a:solidFill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bldLvl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542C4E-8E64-F19B-8134-1CA3B58B45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4" t="52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97F0F148-20BE-096B-F3A3-297F55D2D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1031" y="632990"/>
            <a:ext cx="4062643" cy="104340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marL="0"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b="0" i="0" u="none">
                <a:latin typeface="iCiel Crocante" panose="02000000000000000000" pitchFamily="2" charset="0"/>
                <a:ea typeface="+mj-ea"/>
                <a:cs typeface="+mj-cs"/>
              </a:rPr>
              <a:t>XÁC ĐỊNH TRÁCH NHIỆM CỦA CÁC THÀNH VIÊN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B1909D-70A4-60C3-31B1-0158958FFAC8}"/>
              </a:ext>
            </a:extLst>
          </p:cNvPr>
          <p:cNvSpPr/>
          <p:nvPr/>
        </p:nvSpPr>
        <p:spPr>
          <a:xfrm>
            <a:off x="7621031" y="1774372"/>
            <a:ext cx="4062642" cy="2754086"/>
          </a:xfrm>
          <a:prstGeom prst="rect">
            <a:avLst/>
          </a:prstGeom>
          <a:solidFill>
            <a:srgbClr val="478E7E">
              <a:alpha val="3558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 lượng sức mình khi nhận nhiệm vụ. Tuy nhiên, cũng nên tự tin để nhận nhiệm vụ, tránh lười biến mà từ chối nhiệm vụ.</a:t>
            </a:r>
          </a:p>
        </p:txBody>
      </p:sp>
    </p:spTree>
    <p:extLst>
      <p:ext uri="{BB962C8B-B14F-4D97-AF65-F5344CB8AC3E}">
        <p14:creationId xmlns:p14="http://schemas.microsoft.com/office/powerpoint/2010/main" val="256432667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E9E7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BDFB9F5-0807-5705-0E10-A213E8C4FD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19"/>
          <a:stretch/>
        </p:blipFill>
        <p:spPr>
          <a:xfrm>
            <a:off x="622549" y="1081974"/>
            <a:ext cx="3854945" cy="159863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E9E7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B9F90F4-6564-C73B-6BD2-055C97EF6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" y="4169653"/>
            <a:ext cx="3854945" cy="162871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DD9E257B-800E-B696-8800-46EDECF301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79" r="608"/>
          <a:stretch/>
        </p:blipFill>
        <p:spPr>
          <a:xfrm>
            <a:off x="5135704" y="3268134"/>
            <a:ext cx="6410084" cy="28992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B16CFE-8787-CD80-2F86-587C9F1526C6}"/>
              </a:ext>
            </a:extLst>
          </p:cNvPr>
          <p:cNvSpPr txBox="1"/>
          <p:nvPr/>
        </p:nvSpPr>
        <p:spPr>
          <a:xfrm>
            <a:off x="5476702" y="1281128"/>
            <a:ext cx="5749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solidFill>
                  <a:schemeClr val="bg2">
                    <a:lumMod val="50000"/>
                  </a:schemeClr>
                </a:solidFill>
                <a:latin typeface="iCiel Crocante" panose="02000000000000000000" pitchFamily="2" charset="0"/>
                <a:cs typeface="Calibri" panose="020F0502020204030204" pitchFamily="34" charset="0"/>
              </a:rPr>
              <a:t>HĐ2: ĐÓNG VAI CÁC NHÂN VẬT TRONG TÌNH HUỐNG THỂ HIỆN TRÁCH NHIỆM CỦA NHÓM TRONG CÁC TÌNH HUỐNG SAU ĐÂY?</a:t>
            </a:r>
          </a:p>
        </p:txBody>
      </p:sp>
    </p:spTree>
    <p:extLst>
      <p:ext uri="{BB962C8B-B14F-4D97-AF65-F5344CB8AC3E}">
        <p14:creationId xmlns:p14="http://schemas.microsoft.com/office/powerpoint/2010/main" val="60527077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377164" y="1526808"/>
            <a:ext cx="2270317" cy="2633568"/>
            <a:chOff x="620740" y="2110021"/>
            <a:chExt cx="3144489" cy="3647608"/>
          </a:xfrm>
        </p:grpSpPr>
        <p:sp>
          <p:nvSpPr>
            <p:cNvPr id="8" name="六边形 7"/>
            <p:cNvSpPr/>
            <p:nvPr/>
          </p:nvSpPr>
          <p:spPr>
            <a:xfrm rot="5400000">
              <a:off x="369181" y="2361580"/>
              <a:ext cx="3647608" cy="3144489"/>
            </a:xfrm>
            <a:prstGeom prst="hexagon">
              <a:avLst>
                <a:gd name="adj" fmla="val 31163"/>
                <a:gd name="vf" fmla="val 115470"/>
              </a:avLst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  <p:sp>
          <p:nvSpPr>
            <p:cNvPr id="9" name="六边形 8"/>
            <p:cNvSpPr/>
            <p:nvPr/>
          </p:nvSpPr>
          <p:spPr>
            <a:xfrm rot="5400000">
              <a:off x="671752" y="2622418"/>
              <a:ext cx="3042464" cy="2622814"/>
            </a:xfrm>
            <a:prstGeom prst="hexagon">
              <a:avLst>
                <a:gd name="adj" fmla="val 31163"/>
                <a:gd name="vf" fmla="val 115470"/>
              </a:avLst>
            </a:prstGeom>
            <a:solidFill>
              <a:srgbClr val="478E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544520" y="1526808"/>
            <a:ext cx="2270317" cy="2633568"/>
            <a:chOff x="8426771" y="2110021"/>
            <a:chExt cx="3144489" cy="3647608"/>
          </a:xfrm>
        </p:grpSpPr>
        <p:sp>
          <p:nvSpPr>
            <p:cNvPr id="11" name="六边形 10"/>
            <p:cNvSpPr/>
            <p:nvPr/>
          </p:nvSpPr>
          <p:spPr>
            <a:xfrm rot="5400000">
              <a:off x="8175212" y="2361580"/>
              <a:ext cx="3647608" cy="3144489"/>
            </a:xfrm>
            <a:prstGeom prst="hexagon">
              <a:avLst>
                <a:gd name="adj" fmla="val 31163"/>
                <a:gd name="vf" fmla="val 115470"/>
              </a:avLst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  <p:sp>
          <p:nvSpPr>
            <p:cNvPr id="14" name="六边形 13"/>
            <p:cNvSpPr/>
            <p:nvPr/>
          </p:nvSpPr>
          <p:spPr>
            <a:xfrm rot="5400000">
              <a:off x="8477784" y="2622418"/>
              <a:ext cx="3042464" cy="2622814"/>
            </a:xfrm>
            <a:prstGeom prst="hexagon">
              <a:avLst>
                <a:gd name="adj" fmla="val 31163"/>
                <a:gd name="vf" fmla="val 115470"/>
              </a:avLst>
            </a:prstGeom>
            <a:solidFill>
              <a:srgbClr val="478E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1710510" y="3166807"/>
            <a:ext cx="1580882" cy="3385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kern="0" dirty="0">
                <a:solidFill>
                  <a:schemeClr val="bg1"/>
                </a:solidFill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rPr>
              <a:t>TH1 - 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rPr>
              <a:t>NHÓM 1</a:t>
            </a:r>
          </a:p>
        </p:txBody>
      </p:sp>
      <p:sp>
        <p:nvSpPr>
          <p:cNvPr id="21" name="矩形 20"/>
          <p:cNvSpPr/>
          <p:nvPr/>
        </p:nvSpPr>
        <p:spPr>
          <a:xfrm>
            <a:off x="8840219" y="3166807"/>
            <a:ext cx="1661032" cy="3385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kern="0" dirty="0">
                <a:solidFill>
                  <a:schemeClr val="bg1"/>
                </a:solidFill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rPr>
              <a:t>TH3 - NHÓM 3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SemiBold" panose="00000700000000000000" charset="0"/>
              <a:ea typeface="字魂35号-经典雅黑" panose="02000000000000000000" pitchFamily="2" charset="-122"/>
              <a:cs typeface="Montserrat SemiBold" panose="00000700000000000000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525154" y="1266061"/>
            <a:ext cx="3141694" cy="3155064"/>
            <a:chOff x="4525154" y="1880044"/>
            <a:chExt cx="3141694" cy="3155064"/>
          </a:xfrm>
        </p:grpSpPr>
        <p:sp>
          <p:nvSpPr>
            <p:cNvPr id="23" name="任意多边形 39"/>
            <p:cNvSpPr/>
            <p:nvPr/>
          </p:nvSpPr>
          <p:spPr>
            <a:xfrm rot="5400000">
              <a:off x="5280404" y="1643171"/>
              <a:ext cx="1938667" cy="2412413"/>
            </a:xfrm>
            <a:custGeom>
              <a:avLst/>
              <a:gdLst>
                <a:gd name="connsiteX0" fmla="*/ 0 w 1938667"/>
                <a:gd name="connsiteY0" fmla="*/ 1359942 h 2412413"/>
                <a:gd name="connsiteX1" fmla="*/ 847598 w 1938667"/>
                <a:gd name="connsiteY1" fmla="*/ 0 h 2412413"/>
                <a:gd name="connsiteX2" fmla="*/ 1938667 w 1938667"/>
                <a:gd name="connsiteY2" fmla="*/ 0 h 2412413"/>
                <a:gd name="connsiteX3" fmla="*/ 655964 w 1938667"/>
                <a:gd name="connsiteY3" fmla="*/ 2412413 h 2412413"/>
                <a:gd name="connsiteX4" fmla="*/ 0 w 1938667"/>
                <a:gd name="connsiteY4" fmla="*/ 1359942 h 2412413"/>
                <a:gd name="connsiteX0-1" fmla="*/ 655964 w 1938667"/>
                <a:gd name="connsiteY0-2" fmla="*/ 2412413 h 2503853"/>
                <a:gd name="connsiteX1-3" fmla="*/ 0 w 1938667"/>
                <a:gd name="connsiteY1-4" fmla="*/ 1359942 h 2503853"/>
                <a:gd name="connsiteX2-5" fmla="*/ 847598 w 1938667"/>
                <a:gd name="connsiteY2-6" fmla="*/ 0 h 2503853"/>
                <a:gd name="connsiteX3-7" fmla="*/ 1938667 w 1938667"/>
                <a:gd name="connsiteY3-8" fmla="*/ 0 h 2503853"/>
                <a:gd name="connsiteX4-9" fmla="*/ 747404 w 1938667"/>
                <a:gd name="connsiteY4-10" fmla="*/ 2503853 h 2503853"/>
                <a:gd name="connsiteX0-11" fmla="*/ 655964 w 1938667"/>
                <a:gd name="connsiteY0-12" fmla="*/ 2412413 h 2412413"/>
                <a:gd name="connsiteX1-13" fmla="*/ 0 w 1938667"/>
                <a:gd name="connsiteY1-14" fmla="*/ 1359942 h 2412413"/>
                <a:gd name="connsiteX2-15" fmla="*/ 847598 w 1938667"/>
                <a:gd name="connsiteY2-16" fmla="*/ 0 h 2412413"/>
                <a:gd name="connsiteX3-17" fmla="*/ 1938667 w 1938667"/>
                <a:gd name="connsiteY3-18" fmla="*/ 0 h 241241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938667" h="2412413">
                  <a:moveTo>
                    <a:pt x="655964" y="2412413"/>
                  </a:moveTo>
                  <a:lnTo>
                    <a:pt x="0" y="1359942"/>
                  </a:lnTo>
                  <a:lnTo>
                    <a:pt x="847598" y="0"/>
                  </a:lnTo>
                  <a:lnTo>
                    <a:pt x="1938667" y="0"/>
                  </a:lnTo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  <p:sp>
          <p:nvSpPr>
            <p:cNvPr id="24" name="任意多边形 37"/>
            <p:cNvSpPr/>
            <p:nvPr/>
          </p:nvSpPr>
          <p:spPr>
            <a:xfrm rot="5400000">
              <a:off x="4973177" y="2862949"/>
              <a:ext cx="1935043" cy="2409276"/>
            </a:xfrm>
            <a:custGeom>
              <a:avLst/>
              <a:gdLst>
                <a:gd name="connsiteX0" fmla="*/ 0 w 1935043"/>
                <a:gd name="connsiteY0" fmla="*/ 2409276 h 2409276"/>
                <a:gd name="connsiteX1" fmla="*/ 1281034 w 1935043"/>
                <a:gd name="connsiteY1" fmla="*/ 0 h 2409276"/>
                <a:gd name="connsiteX2" fmla="*/ 1935043 w 1935043"/>
                <a:gd name="connsiteY2" fmla="*/ 1049335 h 2409276"/>
                <a:gd name="connsiteX3" fmla="*/ 1087446 w 1935043"/>
                <a:gd name="connsiteY3" fmla="*/ 2409276 h 2409276"/>
                <a:gd name="connsiteX4" fmla="*/ 0 w 1935043"/>
                <a:gd name="connsiteY4" fmla="*/ 2409276 h 2409276"/>
                <a:gd name="connsiteX0-1" fmla="*/ 1281034 w 1935043"/>
                <a:gd name="connsiteY0-2" fmla="*/ 0 h 2409276"/>
                <a:gd name="connsiteX1-3" fmla="*/ 1935043 w 1935043"/>
                <a:gd name="connsiteY1-4" fmla="*/ 1049335 h 2409276"/>
                <a:gd name="connsiteX2-5" fmla="*/ 1087446 w 1935043"/>
                <a:gd name="connsiteY2-6" fmla="*/ 2409276 h 2409276"/>
                <a:gd name="connsiteX3-7" fmla="*/ 0 w 1935043"/>
                <a:gd name="connsiteY3-8" fmla="*/ 2409276 h 2409276"/>
                <a:gd name="connsiteX4-9" fmla="*/ 1372474 w 1935043"/>
                <a:gd name="connsiteY4-10" fmla="*/ 91440 h 2409276"/>
                <a:gd name="connsiteX0-11" fmla="*/ 1281034 w 1935043"/>
                <a:gd name="connsiteY0-12" fmla="*/ 0 h 2409276"/>
                <a:gd name="connsiteX1-13" fmla="*/ 1935043 w 1935043"/>
                <a:gd name="connsiteY1-14" fmla="*/ 1049335 h 2409276"/>
                <a:gd name="connsiteX2-15" fmla="*/ 1087446 w 1935043"/>
                <a:gd name="connsiteY2-16" fmla="*/ 2409276 h 2409276"/>
                <a:gd name="connsiteX3-17" fmla="*/ 0 w 1935043"/>
                <a:gd name="connsiteY3-18" fmla="*/ 2409276 h 24092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935043" h="2409276">
                  <a:moveTo>
                    <a:pt x="1281034" y="0"/>
                  </a:moveTo>
                  <a:lnTo>
                    <a:pt x="1935043" y="1049335"/>
                  </a:lnTo>
                  <a:lnTo>
                    <a:pt x="1087446" y="2409276"/>
                  </a:lnTo>
                  <a:lnTo>
                    <a:pt x="0" y="2409276"/>
                  </a:lnTo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  <p:sp>
          <p:nvSpPr>
            <p:cNvPr id="25" name="六边形 24"/>
            <p:cNvSpPr/>
            <p:nvPr/>
          </p:nvSpPr>
          <p:spPr>
            <a:xfrm rot="5400000">
              <a:off x="4780183" y="2323249"/>
              <a:ext cx="2631636" cy="2268652"/>
            </a:xfrm>
            <a:prstGeom prst="hexagon">
              <a:avLst>
                <a:gd name="adj" fmla="val 31163"/>
                <a:gd name="vf" fmla="val 115470"/>
              </a:avLst>
            </a:prstGeom>
            <a:solidFill>
              <a:srgbClr val="478E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4525154" y="2539183"/>
              <a:ext cx="378750" cy="351205"/>
              <a:chOff x="1048658" y="2003765"/>
              <a:chExt cx="284560" cy="263865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30" name="Freeform 324"/>
              <p:cNvSpPr/>
              <p:nvPr/>
            </p:nvSpPr>
            <p:spPr bwMode="auto">
              <a:xfrm rot="10800000" flipH="1" flipV="1">
                <a:off x="1048658" y="2003765"/>
                <a:ext cx="116412" cy="263865"/>
              </a:xfrm>
              <a:custGeom>
                <a:avLst/>
                <a:gdLst>
                  <a:gd name="T0" fmla="*/ 0 w 118"/>
                  <a:gd name="T1" fmla="*/ 147 h 265"/>
                  <a:gd name="T2" fmla="*/ 0 w 118"/>
                  <a:gd name="T3" fmla="*/ 150 h 265"/>
                  <a:gd name="T4" fmla="*/ 0 w 118"/>
                  <a:gd name="T5" fmla="*/ 248 h 265"/>
                  <a:gd name="T6" fmla="*/ 17 w 118"/>
                  <a:gd name="T7" fmla="*/ 265 h 265"/>
                  <a:gd name="T8" fmla="*/ 101 w 118"/>
                  <a:gd name="T9" fmla="*/ 265 h 265"/>
                  <a:gd name="T10" fmla="*/ 118 w 118"/>
                  <a:gd name="T11" fmla="*/ 248 h 265"/>
                  <a:gd name="T12" fmla="*/ 118 w 118"/>
                  <a:gd name="T13" fmla="*/ 150 h 265"/>
                  <a:gd name="T14" fmla="*/ 101 w 118"/>
                  <a:gd name="T15" fmla="*/ 133 h 265"/>
                  <a:gd name="T16" fmla="*/ 70 w 118"/>
                  <a:gd name="T17" fmla="*/ 133 h 265"/>
                  <a:gd name="T18" fmla="*/ 71 w 118"/>
                  <a:gd name="T19" fmla="*/ 133 h 265"/>
                  <a:gd name="T20" fmla="*/ 118 w 118"/>
                  <a:gd name="T21" fmla="*/ 59 h 265"/>
                  <a:gd name="T22" fmla="*/ 118 w 118"/>
                  <a:gd name="T23" fmla="*/ 0 h 265"/>
                  <a:gd name="T24" fmla="*/ 0 w 118"/>
                  <a:gd name="T25" fmla="*/ 147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8" h="265">
                    <a:moveTo>
                      <a:pt x="0" y="147"/>
                    </a:moveTo>
                    <a:cubicBezTo>
                      <a:pt x="0" y="148"/>
                      <a:pt x="0" y="149"/>
                      <a:pt x="0" y="150"/>
                    </a:cubicBezTo>
                    <a:cubicBezTo>
                      <a:pt x="0" y="248"/>
                      <a:pt x="0" y="248"/>
                      <a:pt x="0" y="248"/>
                    </a:cubicBezTo>
                    <a:cubicBezTo>
                      <a:pt x="0" y="257"/>
                      <a:pt x="7" y="265"/>
                      <a:pt x="17" y="265"/>
                    </a:cubicBezTo>
                    <a:cubicBezTo>
                      <a:pt x="101" y="265"/>
                      <a:pt x="101" y="265"/>
                      <a:pt x="101" y="265"/>
                    </a:cubicBezTo>
                    <a:cubicBezTo>
                      <a:pt x="111" y="265"/>
                      <a:pt x="118" y="257"/>
                      <a:pt x="118" y="248"/>
                    </a:cubicBezTo>
                    <a:cubicBezTo>
                      <a:pt x="118" y="150"/>
                      <a:pt x="118" y="150"/>
                      <a:pt x="118" y="150"/>
                    </a:cubicBezTo>
                    <a:cubicBezTo>
                      <a:pt x="118" y="141"/>
                      <a:pt x="111" y="133"/>
                      <a:pt x="101" y="133"/>
                    </a:cubicBezTo>
                    <a:cubicBezTo>
                      <a:pt x="70" y="133"/>
                      <a:pt x="70" y="133"/>
                      <a:pt x="70" y="133"/>
                    </a:cubicBezTo>
                    <a:cubicBezTo>
                      <a:pt x="71" y="133"/>
                      <a:pt x="71" y="133"/>
                      <a:pt x="71" y="133"/>
                    </a:cubicBezTo>
                    <a:cubicBezTo>
                      <a:pt x="71" y="83"/>
                      <a:pt x="84" y="59"/>
                      <a:pt x="118" y="59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7" y="6"/>
                      <a:pt x="1" y="73"/>
                      <a:pt x="0" y="147"/>
                    </a:cubicBezTo>
                    <a:close/>
                  </a:path>
                </a:pathLst>
              </a:custGeom>
              <a:solidFill>
                <a:srgbClr val="478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ontserrat SemiBold" panose="00000700000000000000" charset="0"/>
                  <a:ea typeface="字魂35号-经典雅黑" panose="02000000000000000000" pitchFamily="2" charset="-122"/>
                  <a:cs typeface="Montserrat SemiBold" panose="00000700000000000000" charset="0"/>
                </a:endParaRPr>
              </a:p>
            </p:txBody>
          </p:sp>
          <p:sp>
            <p:nvSpPr>
              <p:cNvPr id="31" name="Freeform 325"/>
              <p:cNvSpPr/>
              <p:nvPr/>
            </p:nvSpPr>
            <p:spPr bwMode="auto">
              <a:xfrm rot="10800000" flipH="1" flipV="1">
                <a:off x="1214220" y="2003765"/>
                <a:ext cx="118998" cy="263865"/>
              </a:xfrm>
              <a:custGeom>
                <a:avLst/>
                <a:gdLst>
                  <a:gd name="T0" fmla="*/ 1 w 119"/>
                  <a:gd name="T1" fmla="*/ 147 h 265"/>
                  <a:gd name="T2" fmla="*/ 0 w 119"/>
                  <a:gd name="T3" fmla="*/ 150 h 265"/>
                  <a:gd name="T4" fmla="*/ 0 w 119"/>
                  <a:gd name="T5" fmla="*/ 248 h 265"/>
                  <a:gd name="T6" fmla="*/ 17 w 119"/>
                  <a:gd name="T7" fmla="*/ 265 h 265"/>
                  <a:gd name="T8" fmla="*/ 102 w 119"/>
                  <a:gd name="T9" fmla="*/ 265 h 265"/>
                  <a:gd name="T10" fmla="*/ 119 w 119"/>
                  <a:gd name="T11" fmla="*/ 248 h 265"/>
                  <a:gd name="T12" fmla="*/ 119 w 119"/>
                  <a:gd name="T13" fmla="*/ 150 h 265"/>
                  <a:gd name="T14" fmla="*/ 102 w 119"/>
                  <a:gd name="T15" fmla="*/ 133 h 265"/>
                  <a:gd name="T16" fmla="*/ 71 w 119"/>
                  <a:gd name="T17" fmla="*/ 133 h 265"/>
                  <a:gd name="T18" fmla="*/ 72 w 119"/>
                  <a:gd name="T19" fmla="*/ 133 h 265"/>
                  <a:gd name="T20" fmla="*/ 119 w 119"/>
                  <a:gd name="T21" fmla="*/ 59 h 265"/>
                  <a:gd name="T22" fmla="*/ 119 w 119"/>
                  <a:gd name="T23" fmla="*/ 0 h 265"/>
                  <a:gd name="T24" fmla="*/ 1 w 119"/>
                  <a:gd name="T25" fmla="*/ 147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9" h="265">
                    <a:moveTo>
                      <a:pt x="1" y="147"/>
                    </a:moveTo>
                    <a:cubicBezTo>
                      <a:pt x="1" y="148"/>
                      <a:pt x="0" y="149"/>
                      <a:pt x="0" y="150"/>
                    </a:cubicBezTo>
                    <a:cubicBezTo>
                      <a:pt x="0" y="248"/>
                      <a:pt x="0" y="248"/>
                      <a:pt x="0" y="248"/>
                    </a:cubicBezTo>
                    <a:cubicBezTo>
                      <a:pt x="0" y="257"/>
                      <a:pt x="8" y="265"/>
                      <a:pt x="17" y="265"/>
                    </a:cubicBezTo>
                    <a:cubicBezTo>
                      <a:pt x="102" y="265"/>
                      <a:pt x="102" y="265"/>
                      <a:pt x="102" y="265"/>
                    </a:cubicBezTo>
                    <a:cubicBezTo>
                      <a:pt x="111" y="265"/>
                      <a:pt x="119" y="257"/>
                      <a:pt x="119" y="248"/>
                    </a:cubicBezTo>
                    <a:cubicBezTo>
                      <a:pt x="119" y="150"/>
                      <a:pt x="119" y="150"/>
                      <a:pt x="119" y="150"/>
                    </a:cubicBezTo>
                    <a:cubicBezTo>
                      <a:pt x="119" y="141"/>
                      <a:pt x="111" y="133"/>
                      <a:pt x="102" y="133"/>
                    </a:cubicBezTo>
                    <a:cubicBezTo>
                      <a:pt x="71" y="133"/>
                      <a:pt x="71" y="133"/>
                      <a:pt x="71" y="133"/>
                    </a:cubicBezTo>
                    <a:cubicBezTo>
                      <a:pt x="72" y="133"/>
                      <a:pt x="72" y="133"/>
                      <a:pt x="72" y="133"/>
                    </a:cubicBezTo>
                    <a:cubicBezTo>
                      <a:pt x="72" y="83"/>
                      <a:pt x="85" y="59"/>
                      <a:pt x="119" y="59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8" y="6"/>
                      <a:pt x="1" y="73"/>
                      <a:pt x="1" y="147"/>
                    </a:cubicBezTo>
                    <a:close/>
                  </a:path>
                </a:pathLst>
              </a:custGeom>
              <a:solidFill>
                <a:srgbClr val="478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ontserrat SemiBold" panose="00000700000000000000" charset="0"/>
                  <a:ea typeface="字魂35号-经典雅黑" panose="02000000000000000000" pitchFamily="2" charset="-122"/>
                  <a:cs typeface="Montserrat SemiBold" panose="00000700000000000000" charset="0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 rot="10800000">
              <a:off x="7288098" y="3998605"/>
              <a:ext cx="378750" cy="351205"/>
              <a:chOff x="1048658" y="2003765"/>
              <a:chExt cx="284560" cy="263865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8" name="Freeform 324"/>
              <p:cNvSpPr/>
              <p:nvPr/>
            </p:nvSpPr>
            <p:spPr bwMode="auto">
              <a:xfrm rot="10800000" flipH="1" flipV="1">
                <a:off x="1048658" y="2003765"/>
                <a:ext cx="116412" cy="263865"/>
              </a:xfrm>
              <a:custGeom>
                <a:avLst/>
                <a:gdLst>
                  <a:gd name="T0" fmla="*/ 0 w 118"/>
                  <a:gd name="T1" fmla="*/ 147 h 265"/>
                  <a:gd name="T2" fmla="*/ 0 w 118"/>
                  <a:gd name="T3" fmla="*/ 150 h 265"/>
                  <a:gd name="T4" fmla="*/ 0 w 118"/>
                  <a:gd name="T5" fmla="*/ 248 h 265"/>
                  <a:gd name="T6" fmla="*/ 17 w 118"/>
                  <a:gd name="T7" fmla="*/ 265 h 265"/>
                  <a:gd name="T8" fmla="*/ 101 w 118"/>
                  <a:gd name="T9" fmla="*/ 265 h 265"/>
                  <a:gd name="T10" fmla="*/ 118 w 118"/>
                  <a:gd name="T11" fmla="*/ 248 h 265"/>
                  <a:gd name="T12" fmla="*/ 118 w 118"/>
                  <a:gd name="T13" fmla="*/ 150 h 265"/>
                  <a:gd name="T14" fmla="*/ 101 w 118"/>
                  <a:gd name="T15" fmla="*/ 133 h 265"/>
                  <a:gd name="T16" fmla="*/ 70 w 118"/>
                  <a:gd name="T17" fmla="*/ 133 h 265"/>
                  <a:gd name="T18" fmla="*/ 71 w 118"/>
                  <a:gd name="T19" fmla="*/ 133 h 265"/>
                  <a:gd name="T20" fmla="*/ 118 w 118"/>
                  <a:gd name="T21" fmla="*/ 59 h 265"/>
                  <a:gd name="T22" fmla="*/ 118 w 118"/>
                  <a:gd name="T23" fmla="*/ 0 h 265"/>
                  <a:gd name="T24" fmla="*/ 0 w 118"/>
                  <a:gd name="T25" fmla="*/ 147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8" h="265">
                    <a:moveTo>
                      <a:pt x="0" y="147"/>
                    </a:moveTo>
                    <a:cubicBezTo>
                      <a:pt x="0" y="148"/>
                      <a:pt x="0" y="149"/>
                      <a:pt x="0" y="150"/>
                    </a:cubicBezTo>
                    <a:cubicBezTo>
                      <a:pt x="0" y="248"/>
                      <a:pt x="0" y="248"/>
                      <a:pt x="0" y="248"/>
                    </a:cubicBezTo>
                    <a:cubicBezTo>
                      <a:pt x="0" y="257"/>
                      <a:pt x="7" y="265"/>
                      <a:pt x="17" y="265"/>
                    </a:cubicBezTo>
                    <a:cubicBezTo>
                      <a:pt x="101" y="265"/>
                      <a:pt x="101" y="265"/>
                      <a:pt x="101" y="265"/>
                    </a:cubicBezTo>
                    <a:cubicBezTo>
                      <a:pt x="111" y="265"/>
                      <a:pt x="118" y="257"/>
                      <a:pt x="118" y="248"/>
                    </a:cubicBezTo>
                    <a:cubicBezTo>
                      <a:pt x="118" y="150"/>
                      <a:pt x="118" y="150"/>
                      <a:pt x="118" y="150"/>
                    </a:cubicBezTo>
                    <a:cubicBezTo>
                      <a:pt x="118" y="141"/>
                      <a:pt x="111" y="133"/>
                      <a:pt x="101" y="133"/>
                    </a:cubicBezTo>
                    <a:cubicBezTo>
                      <a:pt x="70" y="133"/>
                      <a:pt x="70" y="133"/>
                      <a:pt x="70" y="133"/>
                    </a:cubicBezTo>
                    <a:cubicBezTo>
                      <a:pt x="71" y="133"/>
                      <a:pt x="71" y="133"/>
                      <a:pt x="71" y="133"/>
                    </a:cubicBezTo>
                    <a:cubicBezTo>
                      <a:pt x="71" y="83"/>
                      <a:pt x="84" y="59"/>
                      <a:pt x="118" y="59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7" y="6"/>
                      <a:pt x="1" y="73"/>
                      <a:pt x="0" y="147"/>
                    </a:cubicBezTo>
                    <a:close/>
                  </a:path>
                </a:pathLst>
              </a:custGeom>
              <a:solidFill>
                <a:srgbClr val="478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ontserrat SemiBold" panose="00000700000000000000" charset="0"/>
                  <a:ea typeface="字魂35号-经典雅黑" panose="02000000000000000000" pitchFamily="2" charset="-122"/>
                  <a:cs typeface="Montserrat SemiBold" panose="00000700000000000000" charset="0"/>
                </a:endParaRPr>
              </a:p>
            </p:txBody>
          </p:sp>
          <p:sp>
            <p:nvSpPr>
              <p:cNvPr id="29" name="Freeform 325"/>
              <p:cNvSpPr/>
              <p:nvPr/>
            </p:nvSpPr>
            <p:spPr bwMode="auto">
              <a:xfrm rot="10800000" flipH="1" flipV="1">
                <a:off x="1214220" y="2003765"/>
                <a:ext cx="118998" cy="263865"/>
              </a:xfrm>
              <a:custGeom>
                <a:avLst/>
                <a:gdLst>
                  <a:gd name="T0" fmla="*/ 1 w 119"/>
                  <a:gd name="T1" fmla="*/ 147 h 265"/>
                  <a:gd name="T2" fmla="*/ 0 w 119"/>
                  <a:gd name="T3" fmla="*/ 150 h 265"/>
                  <a:gd name="T4" fmla="*/ 0 w 119"/>
                  <a:gd name="T5" fmla="*/ 248 h 265"/>
                  <a:gd name="T6" fmla="*/ 17 w 119"/>
                  <a:gd name="T7" fmla="*/ 265 h 265"/>
                  <a:gd name="T8" fmla="*/ 102 w 119"/>
                  <a:gd name="T9" fmla="*/ 265 h 265"/>
                  <a:gd name="T10" fmla="*/ 119 w 119"/>
                  <a:gd name="T11" fmla="*/ 248 h 265"/>
                  <a:gd name="T12" fmla="*/ 119 w 119"/>
                  <a:gd name="T13" fmla="*/ 150 h 265"/>
                  <a:gd name="T14" fmla="*/ 102 w 119"/>
                  <a:gd name="T15" fmla="*/ 133 h 265"/>
                  <a:gd name="T16" fmla="*/ 71 w 119"/>
                  <a:gd name="T17" fmla="*/ 133 h 265"/>
                  <a:gd name="T18" fmla="*/ 72 w 119"/>
                  <a:gd name="T19" fmla="*/ 133 h 265"/>
                  <a:gd name="T20" fmla="*/ 119 w 119"/>
                  <a:gd name="T21" fmla="*/ 59 h 265"/>
                  <a:gd name="T22" fmla="*/ 119 w 119"/>
                  <a:gd name="T23" fmla="*/ 0 h 265"/>
                  <a:gd name="T24" fmla="*/ 1 w 119"/>
                  <a:gd name="T25" fmla="*/ 147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9" h="265">
                    <a:moveTo>
                      <a:pt x="1" y="147"/>
                    </a:moveTo>
                    <a:cubicBezTo>
                      <a:pt x="1" y="148"/>
                      <a:pt x="0" y="149"/>
                      <a:pt x="0" y="150"/>
                    </a:cubicBezTo>
                    <a:cubicBezTo>
                      <a:pt x="0" y="248"/>
                      <a:pt x="0" y="248"/>
                      <a:pt x="0" y="248"/>
                    </a:cubicBezTo>
                    <a:cubicBezTo>
                      <a:pt x="0" y="257"/>
                      <a:pt x="8" y="265"/>
                      <a:pt x="17" y="265"/>
                    </a:cubicBezTo>
                    <a:cubicBezTo>
                      <a:pt x="102" y="265"/>
                      <a:pt x="102" y="265"/>
                      <a:pt x="102" y="265"/>
                    </a:cubicBezTo>
                    <a:cubicBezTo>
                      <a:pt x="111" y="265"/>
                      <a:pt x="119" y="257"/>
                      <a:pt x="119" y="248"/>
                    </a:cubicBezTo>
                    <a:cubicBezTo>
                      <a:pt x="119" y="150"/>
                      <a:pt x="119" y="150"/>
                      <a:pt x="119" y="150"/>
                    </a:cubicBezTo>
                    <a:cubicBezTo>
                      <a:pt x="119" y="141"/>
                      <a:pt x="111" y="133"/>
                      <a:pt x="102" y="133"/>
                    </a:cubicBezTo>
                    <a:cubicBezTo>
                      <a:pt x="71" y="133"/>
                      <a:pt x="71" y="133"/>
                      <a:pt x="71" y="133"/>
                    </a:cubicBezTo>
                    <a:cubicBezTo>
                      <a:pt x="72" y="133"/>
                      <a:pt x="72" y="133"/>
                      <a:pt x="72" y="133"/>
                    </a:cubicBezTo>
                    <a:cubicBezTo>
                      <a:pt x="72" y="83"/>
                      <a:pt x="85" y="59"/>
                      <a:pt x="119" y="59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8" y="6"/>
                      <a:pt x="1" y="73"/>
                      <a:pt x="1" y="147"/>
                    </a:cubicBezTo>
                    <a:close/>
                  </a:path>
                </a:pathLst>
              </a:custGeom>
              <a:solidFill>
                <a:srgbClr val="478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ontserrat SemiBold" panose="00000700000000000000" charset="0"/>
                  <a:ea typeface="字魂35号-经典雅黑" panose="02000000000000000000" pitchFamily="2" charset="-122"/>
                  <a:cs typeface="Montserrat SemiBold" panose="00000700000000000000" charset="0"/>
                </a:endParaRPr>
              </a:p>
            </p:txBody>
          </p:sp>
        </p:grpSp>
      </p:grpSp>
      <p:sp>
        <p:nvSpPr>
          <p:cNvPr id="34" name="矩形 33"/>
          <p:cNvSpPr/>
          <p:nvPr/>
        </p:nvSpPr>
        <p:spPr>
          <a:xfrm>
            <a:off x="5265169" y="3166807"/>
            <a:ext cx="1661032" cy="3385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rPr>
              <a:t>TH2 - NHÓM 2</a:t>
            </a:r>
          </a:p>
        </p:txBody>
      </p:sp>
      <p:grpSp>
        <p:nvGrpSpPr>
          <p:cNvPr id="35" name="组合 34"/>
          <p:cNvGrpSpPr/>
          <p:nvPr/>
        </p:nvGrpSpPr>
        <p:grpSpPr>
          <a:xfrm>
            <a:off x="2294088" y="2242531"/>
            <a:ext cx="436468" cy="439421"/>
            <a:chOff x="5042691" y="2273920"/>
            <a:chExt cx="702937" cy="707692"/>
          </a:xfrm>
          <a:solidFill>
            <a:schemeClr val="bg1"/>
          </a:solidFill>
        </p:grpSpPr>
        <p:sp>
          <p:nvSpPr>
            <p:cNvPr id="36" name="Freeform 12"/>
            <p:cNvSpPr/>
            <p:nvPr/>
          </p:nvSpPr>
          <p:spPr bwMode="auto">
            <a:xfrm>
              <a:off x="5284806" y="2789968"/>
              <a:ext cx="460822" cy="191644"/>
            </a:xfrm>
            <a:custGeom>
              <a:avLst/>
              <a:gdLst>
                <a:gd name="T0" fmla="*/ 25 w 533"/>
                <a:gd name="T1" fmla="*/ 165 h 222"/>
                <a:gd name="T2" fmla="*/ 158 w 533"/>
                <a:gd name="T3" fmla="*/ 165 h 222"/>
                <a:gd name="T4" fmla="*/ 158 w 533"/>
                <a:gd name="T5" fmla="*/ 108 h 222"/>
                <a:gd name="T6" fmla="*/ 184 w 533"/>
                <a:gd name="T7" fmla="*/ 83 h 222"/>
                <a:gd name="T8" fmla="*/ 317 w 533"/>
                <a:gd name="T9" fmla="*/ 83 h 222"/>
                <a:gd name="T10" fmla="*/ 317 w 533"/>
                <a:gd name="T11" fmla="*/ 25 h 222"/>
                <a:gd name="T12" fmla="*/ 343 w 533"/>
                <a:gd name="T13" fmla="*/ 0 h 222"/>
                <a:gd name="T14" fmla="*/ 533 w 533"/>
                <a:gd name="T15" fmla="*/ 0 h 222"/>
                <a:gd name="T16" fmla="*/ 533 w 533"/>
                <a:gd name="T17" fmla="*/ 32 h 222"/>
                <a:gd name="T18" fmla="*/ 508 w 533"/>
                <a:gd name="T19" fmla="*/ 57 h 222"/>
                <a:gd name="T20" fmla="*/ 375 w 533"/>
                <a:gd name="T21" fmla="*/ 57 h 222"/>
                <a:gd name="T22" fmla="*/ 375 w 533"/>
                <a:gd name="T23" fmla="*/ 114 h 222"/>
                <a:gd name="T24" fmla="*/ 349 w 533"/>
                <a:gd name="T25" fmla="*/ 140 h 222"/>
                <a:gd name="T26" fmla="*/ 216 w 533"/>
                <a:gd name="T27" fmla="*/ 140 h 222"/>
                <a:gd name="T28" fmla="*/ 216 w 533"/>
                <a:gd name="T29" fmla="*/ 197 h 222"/>
                <a:gd name="T30" fmla="*/ 190 w 533"/>
                <a:gd name="T31" fmla="*/ 222 h 222"/>
                <a:gd name="T32" fmla="*/ 0 w 533"/>
                <a:gd name="T33" fmla="*/ 222 h 222"/>
                <a:gd name="T34" fmla="*/ 0 w 533"/>
                <a:gd name="T35" fmla="*/ 191 h 222"/>
                <a:gd name="T36" fmla="*/ 25 w 533"/>
                <a:gd name="T37" fmla="*/ 16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3" h="222">
                  <a:moveTo>
                    <a:pt x="25" y="165"/>
                  </a:moveTo>
                  <a:cubicBezTo>
                    <a:pt x="158" y="165"/>
                    <a:pt x="158" y="165"/>
                    <a:pt x="158" y="165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8" y="94"/>
                    <a:pt x="170" y="83"/>
                    <a:pt x="184" y="83"/>
                  </a:cubicBezTo>
                  <a:cubicBezTo>
                    <a:pt x="317" y="83"/>
                    <a:pt x="317" y="83"/>
                    <a:pt x="317" y="83"/>
                  </a:cubicBezTo>
                  <a:cubicBezTo>
                    <a:pt x="317" y="25"/>
                    <a:pt x="317" y="25"/>
                    <a:pt x="317" y="25"/>
                  </a:cubicBezTo>
                  <a:cubicBezTo>
                    <a:pt x="317" y="11"/>
                    <a:pt x="329" y="0"/>
                    <a:pt x="343" y="0"/>
                  </a:cubicBezTo>
                  <a:cubicBezTo>
                    <a:pt x="533" y="0"/>
                    <a:pt x="533" y="0"/>
                    <a:pt x="533" y="0"/>
                  </a:cubicBezTo>
                  <a:cubicBezTo>
                    <a:pt x="533" y="32"/>
                    <a:pt x="533" y="32"/>
                    <a:pt x="533" y="32"/>
                  </a:cubicBezTo>
                  <a:cubicBezTo>
                    <a:pt x="533" y="46"/>
                    <a:pt x="522" y="57"/>
                    <a:pt x="508" y="57"/>
                  </a:cubicBezTo>
                  <a:cubicBezTo>
                    <a:pt x="375" y="57"/>
                    <a:pt x="375" y="57"/>
                    <a:pt x="375" y="57"/>
                  </a:cubicBezTo>
                  <a:cubicBezTo>
                    <a:pt x="375" y="114"/>
                    <a:pt x="375" y="114"/>
                    <a:pt x="375" y="114"/>
                  </a:cubicBezTo>
                  <a:cubicBezTo>
                    <a:pt x="375" y="128"/>
                    <a:pt x="363" y="140"/>
                    <a:pt x="349" y="140"/>
                  </a:cubicBezTo>
                  <a:cubicBezTo>
                    <a:pt x="216" y="140"/>
                    <a:pt x="216" y="140"/>
                    <a:pt x="216" y="140"/>
                  </a:cubicBezTo>
                  <a:cubicBezTo>
                    <a:pt x="216" y="197"/>
                    <a:pt x="216" y="197"/>
                    <a:pt x="216" y="197"/>
                  </a:cubicBezTo>
                  <a:cubicBezTo>
                    <a:pt x="216" y="211"/>
                    <a:pt x="204" y="222"/>
                    <a:pt x="190" y="222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77"/>
                    <a:pt x="11" y="165"/>
                    <a:pt x="25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  <p:sp>
          <p:nvSpPr>
            <p:cNvPr id="37" name="Freeform 13"/>
            <p:cNvSpPr>
              <a:spLocks noEditPoints="1"/>
            </p:cNvSpPr>
            <p:nvPr/>
          </p:nvSpPr>
          <p:spPr bwMode="auto">
            <a:xfrm>
              <a:off x="5042691" y="2273920"/>
              <a:ext cx="529214" cy="655758"/>
            </a:xfrm>
            <a:custGeom>
              <a:avLst/>
              <a:gdLst>
                <a:gd name="T0" fmla="*/ 28 w 612"/>
                <a:gd name="T1" fmla="*/ 504 h 759"/>
                <a:gd name="T2" fmla="*/ 148 w 612"/>
                <a:gd name="T3" fmla="*/ 514 h 759"/>
                <a:gd name="T4" fmla="*/ 179 w 612"/>
                <a:gd name="T5" fmla="*/ 488 h 759"/>
                <a:gd name="T6" fmla="*/ 184 w 612"/>
                <a:gd name="T7" fmla="*/ 423 h 759"/>
                <a:gd name="T8" fmla="*/ 158 w 612"/>
                <a:gd name="T9" fmla="*/ 392 h 759"/>
                <a:gd name="T10" fmla="*/ 38 w 612"/>
                <a:gd name="T11" fmla="*/ 381 h 759"/>
                <a:gd name="T12" fmla="*/ 7 w 612"/>
                <a:gd name="T13" fmla="*/ 407 h 759"/>
                <a:gd name="T14" fmla="*/ 2 w 612"/>
                <a:gd name="T15" fmla="*/ 473 h 759"/>
                <a:gd name="T16" fmla="*/ 28 w 612"/>
                <a:gd name="T17" fmla="*/ 504 h 759"/>
                <a:gd name="T18" fmla="*/ 157 w 612"/>
                <a:gd name="T19" fmla="*/ 669 h 759"/>
                <a:gd name="T20" fmla="*/ 254 w 612"/>
                <a:gd name="T21" fmla="*/ 487 h 759"/>
                <a:gd name="T22" fmla="*/ 334 w 612"/>
                <a:gd name="T23" fmla="*/ 512 h 759"/>
                <a:gd name="T24" fmla="*/ 342 w 612"/>
                <a:gd name="T25" fmla="*/ 515 h 759"/>
                <a:gd name="T26" fmla="*/ 216 w 612"/>
                <a:gd name="T27" fmla="*/ 722 h 759"/>
                <a:gd name="T28" fmla="*/ 157 w 612"/>
                <a:gd name="T29" fmla="*/ 669 h 759"/>
                <a:gd name="T30" fmla="*/ 379 w 612"/>
                <a:gd name="T31" fmla="*/ 7 h 759"/>
                <a:gd name="T32" fmla="*/ 426 w 612"/>
                <a:gd name="T33" fmla="*/ 84 h 759"/>
                <a:gd name="T34" fmla="*/ 349 w 612"/>
                <a:gd name="T35" fmla="*/ 150 h 759"/>
                <a:gd name="T36" fmla="*/ 304 w 612"/>
                <a:gd name="T37" fmla="*/ 59 h 759"/>
                <a:gd name="T38" fmla="*/ 379 w 612"/>
                <a:gd name="T39" fmla="*/ 7 h 759"/>
                <a:gd name="T40" fmla="*/ 371 w 612"/>
                <a:gd name="T41" fmla="*/ 183 h 759"/>
                <a:gd name="T42" fmla="*/ 403 w 612"/>
                <a:gd name="T43" fmla="*/ 199 h 759"/>
                <a:gd name="T44" fmla="*/ 574 w 612"/>
                <a:gd name="T45" fmla="*/ 278 h 759"/>
                <a:gd name="T46" fmla="*/ 579 w 612"/>
                <a:gd name="T47" fmla="*/ 341 h 759"/>
                <a:gd name="T48" fmla="*/ 398 w 612"/>
                <a:gd name="T49" fmla="*/ 296 h 759"/>
                <a:gd name="T50" fmla="*/ 381 w 612"/>
                <a:gd name="T51" fmla="*/ 385 h 759"/>
                <a:gd name="T52" fmla="*/ 390 w 612"/>
                <a:gd name="T53" fmla="*/ 402 h 759"/>
                <a:gd name="T54" fmla="*/ 561 w 612"/>
                <a:gd name="T55" fmla="*/ 593 h 759"/>
                <a:gd name="T56" fmla="*/ 489 w 612"/>
                <a:gd name="T57" fmla="*/ 626 h 759"/>
                <a:gd name="T58" fmla="*/ 233 w 612"/>
                <a:gd name="T59" fmla="*/ 447 h 759"/>
                <a:gd name="T60" fmla="*/ 203 w 612"/>
                <a:gd name="T61" fmla="*/ 392 h 759"/>
                <a:gd name="T62" fmla="*/ 231 w 612"/>
                <a:gd name="T63" fmla="*/ 239 h 759"/>
                <a:gd name="T64" fmla="*/ 157 w 612"/>
                <a:gd name="T65" fmla="*/ 344 h 759"/>
                <a:gd name="T66" fmla="*/ 95 w 612"/>
                <a:gd name="T67" fmla="*/ 332 h 759"/>
                <a:gd name="T68" fmla="*/ 247 w 612"/>
                <a:gd name="T69" fmla="*/ 155 h 759"/>
                <a:gd name="T70" fmla="*/ 313 w 612"/>
                <a:gd name="T71" fmla="*/ 163 h 759"/>
                <a:gd name="T72" fmla="*/ 349 w 612"/>
                <a:gd name="T73" fmla="*/ 227 h 759"/>
                <a:gd name="T74" fmla="*/ 371 w 612"/>
                <a:gd name="T75" fmla="*/ 183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12" h="759">
                  <a:moveTo>
                    <a:pt x="28" y="504"/>
                  </a:moveTo>
                  <a:cubicBezTo>
                    <a:pt x="148" y="514"/>
                    <a:pt x="148" y="514"/>
                    <a:pt x="148" y="514"/>
                  </a:cubicBezTo>
                  <a:cubicBezTo>
                    <a:pt x="164" y="516"/>
                    <a:pt x="177" y="504"/>
                    <a:pt x="179" y="488"/>
                  </a:cubicBezTo>
                  <a:cubicBezTo>
                    <a:pt x="184" y="423"/>
                    <a:pt x="184" y="423"/>
                    <a:pt x="184" y="423"/>
                  </a:cubicBezTo>
                  <a:cubicBezTo>
                    <a:pt x="186" y="407"/>
                    <a:pt x="174" y="393"/>
                    <a:pt x="158" y="392"/>
                  </a:cubicBezTo>
                  <a:cubicBezTo>
                    <a:pt x="38" y="381"/>
                    <a:pt x="38" y="381"/>
                    <a:pt x="38" y="381"/>
                  </a:cubicBezTo>
                  <a:cubicBezTo>
                    <a:pt x="23" y="380"/>
                    <a:pt x="9" y="392"/>
                    <a:pt x="7" y="407"/>
                  </a:cubicBezTo>
                  <a:cubicBezTo>
                    <a:pt x="2" y="473"/>
                    <a:pt x="2" y="473"/>
                    <a:pt x="2" y="473"/>
                  </a:cubicBezTo>
                  <a:cubicBezTo>
                    <a:pt x="0" y="489"/>
                    <a:pt x="12" y="503"/>
                    <a:pt x="28" y="504"/>
                  </a:cubicBezTo>
                  <a:close/>
                  <a:moveTo>
                    <a:pt x="157" y="669"/>
                  </a:moveTo>
                  <a:cubicBezTo>
                    <a:pt x="220" y="595"/>
                    <a:pt x="230" y="592"/>
                    <a:pt x="254" y="487"/>
                  </a:cubicBezTo>
                  <a:cubicBezTo>
                    <a:pt x="280" y="496"/>
                    <a:pt x="307" y="504"/>
                    <a:pt x="334" y="512"/>
                  </a:cubicBezTo>
                  <a:cubicBezTo>
                    <a:pt x="337" y="513"/>
                    <a:pt x="339" y="514"/>
                    <a:pt x="342" y="515"/>
                  </a:cubicBezTo>
                  <a:cubicBezTo>
                    <a:pt x="303" y="633"/>
                    <a:pt x="296" y="637"/>
                    <a:pt x="216" y="722"/>
                  </a:cubicBezTo>
                  <a:cubicBezTo>
                    <a:pt x="180" y="759"/>
                    <a:pt x="122" y="709"/>
                    <a:pt x="157" y="669"/>
                  </a:cubicBezTo>
                  <a:close/>
                  <a:moveTo>
                    <a:pt x="379" y="7"/>
                  </a:moveTo>
                  <a:cubicBezTo>
                    <a:pt x="413" y="15"/>
                    <a:pt x="434" y="49"/>
                    <a:pt x="426" y="84"/>
                  </a:cubicBezTo>
                  <a:cubicBezTo>
                    <a:pt x="419" y="120"/>
                    <a:pt x="383" y="157"/>
                    <a:pt x="349" y="150"/>
                  </a:cubicBezTo>
                  <a:cubicBezTo>
                    <a:pt x="315" y="143"/>
                    <a:pt x="297" y="94"/>
                    <a:pt x="304" y="59"/>
                  </a:cubicBezTo>
                  <a:cubicBezTo>
                    <a:pt x="312" y="23"/>
                    <a:pt x="345" y="0"/>
                    <a:pt x="379" y="7"/>
                  </a:cubicBezTo>
                  <a:close/>
                  <a:moveTo>
                    <a:pt x="371" y="183"/>
                  </a:moveTo>
                  <a:cubicBezTo>
                    <a:pt x="378" y="185"/>
                    <a:pt x="393" y="190"/>
                    <a:pt x="403" y="199"/>
                  </a:cubicBezTo>
                  <a:cubicBezTo>
                    <a:pt x="494" y="286"/>
                    <a:pt x="474" y="282"/>
                    <a:pt x="574" y="278"/>
                  </a:cubicBezTo>
                  <a:cubicBezTo>
                    <a:pt x="612" y="277"/>
                    <a:pt x="611" y="338"/>
                    <a:pt x="579" y="341"/>
                  </a:cubicBezTo>
                  <a:cubicBezTo>
                    <a:pt x="477" y="350"/>
                    <a:pt x="470" y="358"/>
                    <a:pt x="398" y="296"/>
                  </a:cubicBezTo>
                  <a:cubicBezTo>
                    <a:pt x="381" y="385"/>
                    <a:pt x="381" y="385"/>
                    <a:pt x="381" y="385"/>
                  </a:cubicBezTo>
                  <a:cubicBezTo>
                    <a:pt x="380" y="392"/>
                    <a:pt x="383" y="399"/>
                    <a:pt x="390" y="402"/>
                  </a:cubicBezTo>
                  <a:cubicBezTo>
                    <a:pt x="494" y="448"/>
                    <a:pt x="515" y="448"/>
                    <a:pt x="561" y="593"/>
                  </a:cubicBezTo>
                  <a:cubicBezTo>
                    <a:pt x="578" y="638"/>
                    <a:pt x="510" y="668"/>
                    <a:pt x="489" y="626"/>
                  </a:cubicBezTo>
                  <a:cubicBezTo>
                    <a:pt x="417" y="484"/>
                    <a:pt x="405" y="506"/>
                    <a:pt x="233" y="447"/>
                  </a:cubicBezTo>
                  <a:cubicBezTo>
                    <a:pt x="211" y="435"/>
                    <a:pt x="203" y="416"/>
                    <a:pt x="203" y="392"/>
                  </a:cubicBezTo>
                  <a:cubicBezTo>
                    <a:pt x="231" y="239"/>
                    <a:pt x="231" y="239"/>
                    <a:pt x="231" y="239"/>
                  </a:cubicBezTo>
                  <a:cubicBezTo>
                    <a:pt x="164" y="260"/>
                    <a:pt x="171" y="259"/>
                    <a:pt x="157" y="344"/>
                  </a:cubicBezTo>
                  <a:cubicBezTo>
                    <a:pt x="151" y="376"/>
                    <a:pt x="91" y="372"/>
                    <a:pt x="95" y="332"/>
                  </a:cubicBezTo>
                  <a:cubicBezTo>
                    <a:pt x="107" y="207"/>
                    <a:pt x="126" y="199"/>
                    <a:pt x="247" y="155"/>
                  </a:cubicBezTo>
                  <a:cubicBezTo>
                    <a:pt x="264" y="149"/>
                    <a:pt x="304" y="160"/>
                    <a:pt x="313" y="163"/>
                  </a:cubicBezTo>
                  <a:cubicBezTo>
                    <a:pt x="349" y="227"/>
                    <a:pt x="349" y="227"/>
                    <a:pt x="349" y="227"/>
                  </a:cubicBezTo>
                  <a:cubicBezTo>
                    <a:pt x="371" y="183"/>
                    <a:pt x="371" y="183"/>
                    <a:pt x="371" y="1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5805530" y="2165307"/>
            <a:ext cx="580940" cy="558573"/>
            <a:chOff x="3620725" y="5138333"/>
            <a:chExt cx="702937" cy="675873"/>
          </a:xfrm>
          <a:solidFill>
            <a:schemeClr val="bg1"/>
          </a:solidFill>
        </p:grpSpPr>
        <p:sp>
          <p:nvSpPr>
            <p:cNvPr id="39" name="Freeform 18"/>
            <p:cNvSpPr/>
            <p:nvPr/>
          </p:nvSpPr>
          <p:spPr bwMode="auto">
            <a:xfrm>
              <a:off x="3620725" y="5360332"/>
              <a:ext cx="702937" cy="280151"/>
            </a:xfrm>
            <a:custGeom>
              <a:avLst/>
              <a:gdLst>
                <a:gd name="T0" fmla="*/ 699 w 813"/>
                <a:gd name="T1" fmla="*/ 96 h 324"/>
                <a:gd name="T2" fmla="*/ 661 w 813"/>
                <a:gd name="T3" fmla="*/ 96 h 324"/>
                <a:gd name="T4" fmla="*/ 661 w 813"/>
                <a:gd name="T5" fmla="*/ 178 h 324"/>
                <a:gd name="T6" fmla="*/ 632 w 813"/>
                <a:gd name="T7" fmla="*/ 207 h 324"/>
                <a:gd name="T8" fmla="*/ 317 w 813"/>
                <a:gd name="T9" fmla="*/ 207 h 324"/>
                <a:gd name="T10" fmla="*/ 317 w 813"/>
                <a:gd name="T11" fmla="*/ 296 h 324"/>
                <a:gd name="T12" fmla="*/ 289 w 813"/>
                <a:gd name="T13" fmla="*/ 324 h 324"/>
                <a:gd name="T14" fmla="*/ 120 w 813"/>
                <a:gd name="T15" fmla="*/ 324 h 324"/>
                <a:gd name="T16" fmla="*/ 92 w 813"/>
                <a:gd name="T17" fmla="*/ 296 h 324"/>
                <a:gd name="T18" fmla="*/ 92 w 813"/>
                <a:gd name="T19" fmla="*/ 204 h 324"/>
                <a:gd name="T20" fmla="*/ 0 w 813"/>
                <a:gd name="T21" fmla="*/ 204 h 324"/>
                <a:gd name="T22" fmla="*/ 0 w 813"/>
                <a:gd name="T23" fmla="*/ 147 h 324"/>
                <a:gd name="T24" fmla="*/ 120 w 813"/>
                <a:gd name="T25" fmla="*/ 147 h 324"/>
                <a:gd name="T26" fmla="*/ 149 w 813"/>
                <a:gd name="T27" fmla="*/ 175 h 324"/>
                <a:gd name="T28" fmla="*/ 149 w 813"/>
                <a:gd name="T29" fmla="*/ 267 h 324"/>
                <a:gd name="T30" fmla="*/ 260 w 813"/>
                <a:gd name="T31" fmla="*/ 267 h 324"/>
                <a:gd name="T32" fmla="*/ 260 w 813"/>
                <a:gd name="T33" fmla="*/ 178 h 324"/>
                <a:gd name="T34" fmla="*/ 289 w 813"/>
                <a:gd name="T35" fmla="*/ 150 h 324"/>
                <a:gd name="T36" fmla="*/ 603 w 813"/>
                <a:gd name="T37" fmla="*/ 150 h 324"/>
                <a:gd name="T38" fmla="*/ 603 w 813"/>
                <a:gd name="T39" fmla="*/ 67 h 324"/>
                <a:gd name="T40" fmla="*/ 632 w 813"/>
                <a:gd name="T41" fmla="*/ 39 h 324"/>
                <a:gd name="T42" fmla="*/ 699 w 813"/>
                <a:gd name="T43" fmla="*/ 39 h 324"/>
                <a:gd name="T44" fmla="*/ 699 w 813"/>
                <a:gd name="T45" fmla="*/ 0 h 324"/>
                <a:gd name="T46" fmla="*/ 813 w 813"/>
                <a:gd name="T47" fmla="*/ 67 h 324"/>
                <a:gd name="T48" fmla="*/ 699 w 813"/>
                <a:gd name="T49" fmla="*/ 134 h 324"/>
                <a:gd name="T50" fmla="*/ 699 w 813"/>
                <a:gd name="T51" fmla="*/ 96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13" h="324">
                  <a:moveTo>
                    <a:pt x="699" y="96"/>
                  </a:moveTo>
                  <a:cubicBezTo>
                    <a:pt x="661" y="96"/>
                    <a:pt x="661" y="96"/>
                    <a:pt x="661" y="96"/>
                  </a:cubicBezTo>
                  <a:cubicBezTo>
                    <a:pt x="661" y="123"/>
                    <a:pt x="661" y="151"/>
                    <a:pt x="661" y="178"/>
                  </a:cubicBezTo>
                  <a:cubicBezTo>
                    <a:pt x="661" y="194"/>
                    <a:pt x="648" y="207"/>
                    <a:pt x="632" y="207"/>
                  </a:cubicBezTo>
                  <a:cubicBezTo>
                    <a:pt x="317" y="207"/>
                    <a:pt x="317" y="207"/>
                    <a:pt x="317" y="207"/>
                  </a:cubicBezTo>
                  <a:cubicBezTo>
                    <a:pt x="317" y="296"/>
                    <a:pt x="317" y="296"/>
                    <a:pt x="317" y="296"/>
                  </a:cubicBezTo>
                  <a:cubicBezTo>
                    <a:pt x="317" y="312"/>
                    <a:pt x="305" y="324"/>
                    <a:pt x="289" y="324"/>
                  </a:cubicBezTo>
                  <a:cubicBezTo>
                    <a:pt x="120" y="324"/>
                    <a:pt x="120" y="324"/>
                    <a:pt x="120" y="324"/>
                  </a:cubicBezTo>
                  <a:cubicBezTo>
                    <a:pt x="105" y="324"/>
                    <a:pt x="92" y="312"/>
                    <a:pt x="92" y="296"/>
                  </a:cubicBezTo>
                  <a:cubicBezTo>
                    <a:pt x="92" y="204"/>
                    <a:pt x="92" y="204"/>
                    <a:pt x="92" y="204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28" y="147"/>
                    <a:pt x="92" y="147"/>
                    <a:pt x="120" y="147"/>
                  </a:cubicBezTo>
                  <a:cubicBezTo>
                    <a:pt x="136" y="147"/>
                    <a:pt x="149" y="159"/>
                    <a:pt x="149" y="175"/>
                  </a:cubicBezTo>
                  <a:cubicBezTo>
                    <a:pt x="149" y="267"/>
                    <a:pt x="149" y="267"/>
                    <a:pt x="149" y="267"/>
                  </a:cubicBezTo>
                  <a:cubicBezTo>
                    <a:pt x="260" y="267"/>
                    <a:pt x="260" y="267"/>
                    <a:pt x="260" y="267"/>
                  </a:cubicBezTo>
                  <a:cubicBezTo>
                    <a:pt x="260" y="178"/>
                    <a:pt x="260" y="178"/>
                    <a:pt x="260" y="178"/>
                  </a:cubicBezTo>
                  <a:cubicBezTo>
                    <a:pt x="260" y="162"/>
                    <a:pt x="273" y="150"/>
                    <a:pt x="289" y="150"/>
                  </a:cubicBezTo>
                  <a:cubicBezTo>
                    <a:pt x="603" y="150"/>
                    <a:pt x="603" y="150"/>
                    <a:pt x="603" y="150"/>
                  </a:cubicBezTo>
                  <a:cubicBezTo>
                    <a:pt x="603" y="67"/>
                    <a:pt x="603" y="67"/>
                    <a:pt x="603" y="67"/>
                  </a:cubicBezTo>
                  <a:cubicBezTo>
                    <a:pt x="603" y="51"/>
                    <a:pt x="616" y="39"/>
                    <a:pt x="632" y="39"/>
                  </a:cubicBezTo>
                  <a:cubicBezTo>
                    <a:pt x="699" y="39"/>
                    <a:pt x="699" y="39"/>
                    <a:pt x="699" y="39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813" y="67"/>
                    <a:pt x="813" y="67"/>
                    <a:pt x="813" y="67"/>
                  </a:cubicBezTo>
                  <a:cubicBezTo>
                    <a:pt x="699" y="134"/>
                    <a:pt x="699" y="134"/>
                    <a:pt x="699" y="134"/>
                  </a:cubicBezTo>
                  <a:cubicBezTo>
                    <a:pt x="699" y="96"/>
                    <a:pt x="699" y="96"/>
                    <a:pt x="699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  <p:sp>
          <p:nvSpPr>
            <p:cNvPr id="40" name="Freeform 19"/>
            <p:cNvSpPr>
              <a:spLocks noEditPoints="1"/>
            </p:cNvSpPr>
            <p:nvPr/>
          </p:nvSpPr>
          <p:spPr bwMode="auto">
            <a:xfrm>
              <a:off x="3620725" y="5138333"/>
              <a:ext cx="653563" cy="675873"/>
            </a:xfrm>
            <a:custGeom>
              <a:avLst/>
              <a:gdLst>
                <a:gd name="T0" fmla="*/ 502 w 756"/>
                <a:gd name="T1" fmla="*/ 57 h 782"/>
                <a:gd name="T2" fmla="*/ 569 w 756"/>
                <a:gd name="T3" fmla="*/ 331 h 782"/>
                <a:gd name="T4" fmla="*/ 464 w 756"/>
                <a:gd name="T5" fmla="*/ 369 h 782"/>
                <a:gd name="T6" fmla="*/ 381 w 756"/>
                <a:gd name="T7" fmla="*/ 57 h 782"/>
                <a:gd name="T8" fmla="*/ 343 w 756"/>
                <a:gd name="T9" fmla="*/ 146 h 782"/>
                <a:gd name="T10" fmla="*/ 165 w 756"/>
                <a:gd name="T11" fmla="*/ 57 h 782"/>
                <a:gd name="T12" fmla="*/ 127 w 756"/>
                <a:gd name="T13" fmla="*/ 146 h 782"/>
                <a:gd name="T14" fmla="*/ 57 w 756"/>
                <a:gd name="T15" fmla="*/ 57 h 782"/>
                <a:gd name="T16" fmla="*/ 235 w 756"/>
                <a:gd name="T17" fmla="*/ 222 h 782"/>
                <a:gd name="T18" fmla="*/ 273 w 756"/>
                <a:gd name="T19" fmla="*/ 102 h 782"/>
                <a:gd name="T20" fmla="*/ 381 w 756"/>
                <a:gd name="T21" fmla="*/ 222 h 782"/>
                <a:gd name="T22" fmla="*/ 225 w 756"/>
                <a:gd name="T23" fmla="*/ 369 h 782"/>
                <a:gd name="T24" fmla="*/ 187 w 756"/>
                <a:gd name="T25" fmla="*/ 486 h 782"/>
                <a:gd name="T26" fmla="*/ 343 w 756"/>
                <a:gd name="T27" fmla="*/ 331 h 782"/>
                <a:gd name="T28" fmla="*/ 57 w 756"/>
                <a:gd name="T29" fmla="*/ 260 h 782"/>
                <a:gd name="T30" fmla="*/ 0 w 756"/>
                <a:gd name="T31" fmla="*/ 365 h 782"/>
                <a:gd name="T32" fmla="*/ 28 w 756"/>
                <a:gd name="T33" fmla="*/ 0 h 782"/>
                <a:gd name="T34" fmla="*/ 756 w 756"/>
                <a:gd name="T35" fmla="*/ 29 h 782"/>
                <a:gd name="T36" fmla="*/ 699 w 756"/>
                <a:gd name="T37" fmla="*/ 213 h 782"/>
                <a:gd name="T38" fmla="*/ 616 w 756"/>
                <a:gd name="T39" fmla="*/ 146 h 782"/>
                <a:gd name="T40" fmla="*/ 578 w 756"/>
                <a:gd name="T41" fmla="*/ 261 h 782"/>
                <a:gd name="T42" fmla="*/ 699 w 756"/>
                <a:gd name="T43" fmla="*/ 108 h 782"/>
                <a:gd name="T44" fmla="*/ 168 w 756"/>
                <a:gd name="T45" fmla="*/ 655 h 782"/>
                <a:gd name="T46" fmla="*/ 149 w 756"/>
                <a:gd name="T47" fmla="*/ 616 h 782"/>
                <a:gd name="T48" fmla="*/ 352 w 756"/>
                <a:gd name="T49" fmla="*/ 502 h 782"/>
                <a:gd name="T50" fmla="*/ 391 w 756"/>
                <a:gd name="T51" fmla="*/ 655 h 782"/>
                <a:gd name="T52" fmla="*/ 273 w 756"/>
                <a:gd name="T53" fmla="*/ 725 h 782"/>
                <a:gd name="T54" fmla="*/ 464 w 756"/>
                <a:gd name="T55" fmla="*/ 616 h 782"/>
                <a:gd name="T56" fmla="*/ 578 w 756"/>
                <a:gd name="T57" fmla="*/ 540 h 782"/>
                <a:gd name="T58" fmla="*/ 464 w 756"/>
                <a:gd name="T59" fmla="*/ 502 h 782"/>
                <a:gd name="T60" fmla="*/ 616 w 756"/>
                <a:gd name="T61" fmla="*/ 655 h 782"/>
                <a:gd name="T62" fmla="*/ 502 w 756"/>
                <a:gd name="T63" fmla="*/ 725 h 782"/>
                <a:gd name="T64" fmla="*/ 699 w 756"/>
                <a:gd name="T65" fmla="*/ 435 h 782"/>
                <a:gd name="T66" fmla="*/ 756 w 756"/>
                <a:gd name="T67" fmla="*/ 753 h 782"/>
                <a:gd name="T68" fmla="*/ 28 w 756"/>
                <a:gd name="T69" fmla="*/ 782 h 782"/>
                <a:gd name="T70" fmla="*/ 0 w 756"/>
                <a:gd name="T71" fmla="*/ 499 h 782"/>
                <a:gd name="T72" fmla="*/ 57 w 756"/>
                <a:gd name="T73" fmla="*/ 725 h 782"/>
                <a:gd name="T74" fmla="*/ 235 w 756"/>
                <a:gd name="T75" fmla="*/ 655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56" h="782">
                  <a:moveTo>
                    <a:pt x="699" y="57"/>
                  </a:moveTo>
                  <a:cubicBezTo>
                    <a:pt x="502" y="57"/>
                    <a:pt x="502" y="57"/>
                    <a:pt x="502" y="57"/>
                  </a:cubicBezTo>
                  <a:cubicBezTo>
                    <a:pt x="502" y="331"/>
                    <a:pt x="502" y="331"/>
                    <a:pt x="502" y="331"/>
                  </a:cubicBezTo>
                  <a:cubicBezTo>
                    <a:pt x="569" y="331"/>
                    <a:pt x="569" y="331"/>
                    <a:pt x="569" y="331"/>
                  </a:cubicBezTo>
                  <a:cubicBezTo>
                    <a:pt x="569" y="369"/>
                    <a:pt x="569" y="369"/>
                    <a:pt x="569" y="369"/>
                  </a:cubicBezTo>
                  <a:cubicBezTo>
                    <a:pt x="464" y="369"/>
                    <a:pt x="464" y="369"/>
                    <a:pt x="464" y="369"/>
                  </a:cubicBezTo>
                  <a:cubicBezTo>
                    <a:pt x="464" y="57"/>
                    <a:pt x="464" y="57"/>
                    <a:pt x="464" y="57"/>
                  </a:cubicBezTo>
                  <a:cubicBezTo>
                    <a:pt x="381" y="57"/>
                    <a:pt x="381" y="57"/>
                    <a:pt x="381" y="57"/>
                  </a:cubicBezTo>
                  <a:cubicBezTo>
                    <a:pt x="381" y="146"/>
                    <a:pt x="381" y="146"/>
                    <a:pt x="381" y="146"/>
                  </a:cubicBezTo>
                  <a:cubicBezTo>
                    <a:pt x="343" y="146"/>
                    <a:pt x="343" y="146"/>
                    <a:pt x="343" y="146"/>
                  </a:cubicBezTo>
                  <a:cubicBezTo>
                    <a:pt x="343" y="57"/>
                    <a:pt x="343" y="57"/>
                    <a:pt x="343" y="57"/>
                  </a:cubicBezTo>
                  <a:cubicBezTo>
                    <a:pt x="165" y="57"/>
                    <a:pt x="165" y="57"/>
                    <a:pt x="165" y="57"/>
                  </a:cubicBezTo>
                  <a:cubicBezTo>
                    <a:pt x="165" y="146"/>
                    <a:pt x="165" y="146"/>
                    <a:pt x="165" y="146"/>
                  </a:cubicBezTo>
                  <a:cubicBezTo>
                    <a:pt x="127" y="146"/>
                    <a:pt x="127" y="146"/>
                    <a:pt x="127" y="146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222"/>
                    <a:pt x="57" y="222"/>
                    <a:pt x="57" y="222"/>
                  </a:cubicBezTo>
                  <a:cubicBezTo>
                    <a:pt x="235" y="222"/>
                    <a:pt x="235" y="222"/>
                    <a:pt x="235" y="222"/>
                  </a:cubicBezTo>
                  <a:cubicBezTo>
                    <a:pt x="235" y="102"/>
                    <a:pt x="235" y="102"/>
                    <a:pt x="235" y="102"/>
                  </a:cubicBezTo>
                  <a:cubicBezTo>
                    <a:pt x="273" y="102"/>
                    <a:pt x="273" y="102"/>
                    <a:pt x="273" y="102"/>
                  </a:cubicBezTo>
                  <a:cubicBezTo>
                    <a:pt x="273" y="222"/>
                    <a:pt x="273" y="222"/>
                    <a:pt x="273" y="222"/>
                  </a:cubicBezTo>
                  <a:cubicBezTo>
                    <a:pt x="381" y="222"/>
                    <a:pt x="381" y="222"/>
                    <a:pt x="381" y="222"/>
                  </a:cubicBezTo>
                  <a:cubicBezTo>
                    <a:pt x="381" y="369"/>
                    <a:pt x="381" y="369"/>
                    <a:pt x="381" y="369"/>
                  </a:cubicBezTo>
                  <a:cubicBezTo>
                    <a:pt x="225" y="369"/>
                    <a:pt x="225" y="369"/>
                    <a:pt x="225" y="369"/>
                  </a:cubicBezTo>
                  <a:cubicBezTo>
                    <a:pt x="225" y="486"/>
                    <a:pt x="225" y="486"/>
                    <a:pt x="225" y="486"/>
                  </a:cubicBezTo>
                  <a:cubicBezTo>
                    <a:pt x="187" y="486"/>
                    <a:pt x="187" y="486"/>
                    <a:pt x="187" y="486"/>
                  </a:cubicBezTo>
                  <a:cubicBezTo>
                    <a:pt x="187" y="331"/>
                    <a:pt x="187" y="331"/>
                    <a:pt x="187" y="331"/>
                  </a:cubicBezTo>
                  <a:cubicBezTo>
                    <a:pt x="343" y="331"/>
                    <a:pt x="343" y="331"/>
                    <a:pt x="343" y="331"/>
                  </a:cubicBezTo>
                  <a:cubicBezTo>
                    <a:pt x="343" y="260"/>
                    <a:pt x="343" y="260"/>
                    <a:pt x="343" y="260"/>
                  </a:cubicBezTo>
                  <a:cubicBezTo>
                    <a:pt x="57" y="260"/>
                    <a:pt x="57" y="260"/>
                    <a:pt x="57" y="260"/>
                  </a:cubicBezTo>
                  <a:cubicBezTo>
                    <a:pt x="57" y="365"/>
                    <a:pt x="57" y="365"/>
                    <a:pt x="57" y="365"/>
                  </a:cubicBezTo>
                  <a:cubicBezTo>
                    <a:pt x="0" y="365"/>
                    <a:pt x="0" y="365"/>
                    <a:pt x="0" y="36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727" y="0"/>
                    <a:pt x="727" y="0"/>
                    <a:pt x="727" y="0"/>
                  </a:cubicBezTo>
                  <a:cubicBezTo>
                    <a:pt x="743" y="0"/>
                    <a:pt x="756" y="13"/>
                    <a:pt x="756" y="29"/>
                  </a:cubicBezTo>
                  <a:cubicBezTo>
                    <a:pt x="756" y="247"/>
                    <a:pt x="756" y="247"/>
                    <a:pt x="756" y="247"/>
                  </a:cubicBezTo>
                  <a:cubicBezTo>
                    <a:pt x="699" y="213"/>
                    <a:pt x="699" y="213"/>
                    <a:pt x="699" y="213"/>
                  </a:cubicBezTo>
                  <a:cubicBezTo>
                    <a:pt x="699" y="146"/>
                    <a:pt x="699" y="146"/>
                    <a:pt x="699" y="146"/>
                  </a:cubicBezTo>
                  <a:cubicBezTo>
                    <a:pt x="616" y="146"/>
                    <a:pt x="616" y="146"/>
                    <a:pt x="616" y="146"/>
                  </a:cubicBezTo>
                  <a:cubicBezTo>
                    <a:pt x="616" y="261"/>
                    <a:pt x="616" y="261"/>
                    <a:pt x="616" y="261"/>
                  </a:cubicBezTo>
                  <a:cubicBezTo>
                    <a:pt x="578" y="261"/>
                    <a:pt x="578" y="261"/>
                    <a:pt x="578" y="261"/>
                  </a:cubicBezTo>
                  <a:cubicBezTo>
                    <a:pt x="578" y="108"/>
                    <a:pt x="578" y="108"/>
                    <a:pt x="578" y="108"/>
                  </a:cubicBezTo>
                  <a:cubicBezTo>
                    <a:pt x="618" y="108"/>
                    <a:pt x="658" y="108"/>
                    <a:pt x="699" y="108"/>
                  </a:cubicBezTo>
                  <a:cubicBezTo>
                    <a:pt x="699" y="57"/>
                    <a:pt x="699" y="57"/>
                    <a:pt x="699" y="57"/>
                  </a:cubicBezTo>
                  <a:close/>
                  <a:moveTo>
                    <a:pt x="168" y="655"/>
                  </a:moveTo>
                  <a:cubicBezTo>
                    <a:pt x="149" y="655"/>
                    <a:pt x="149" y="655"/>
                    <a:pt x="149" y="655"/>
                  </a:cubicBezTo>
                  <a:cubicBezTo>
                    <a:pt x="149" y="616"/>
                    <a:pt x="149" y="616"/>
                    <a:pt x="149" y="616"/>
                  </a:cubicBezTo>
                  <a:cubicBezTo>
                    <a:pt x="352" y="616"/>
                    <a:pt x="352" y="616"/>
                    <a:pt x="352" y="616"/>
                  </a:cubicBezTo>
                  <a:cubicBezTo>
                    <a:pt x="352" y="502"/>
                    <a:pt x="352" y="502"/>
                    <a:pt x="352" y="502"/>
                  </a:cubicBezTo>
                  <a:cubicBezTo>
                    <a:pt x="391" y="502"/>
                    <a:pt x="391" y="502"/>
                    <a:pt x="391" y="502"/>
                  </a:cubicBezTo>
                  <a:cubicBezTo>
                    <a:pt x="391" y="655"/>
                    <a:pt x="391" y="655"/>
                    <a:pt x="391" y="655"/>
                  </a:cubicBezTo>
                  <a:cubicBezTo>
                    <a:pt x="273" y="655"/>
                    <a:pt x="273" y="655"/>
                    <a:pt x="273" y="655"/>
                  </a:cubicBezTo>
                  <a:cubicBezTo>
                    <a:pt x="273" y="725"/>
                    <a:pt x="273" y="725"/>
                    <a:pt x="273" y="725"/>
                  </a:cubicBezTo>
                  <a:cubicBezTo>
                    <a:pt x="464" y="725"/>
                    <a:pt x="464" y="725"/>
                    <a:pt x="464" y="725"/>
                  </a:cubicBezTo>
                  <a:cubicBezTo>
                    <a:pt x="464" y="616"/>
                    <a:pt x="464" y="616"/>
                    <a:pt x="464" y="616"/>
                  </a:cubicBezTo>
                  <a:cubicBezTo>
                    <a:pt x="578" y="616"/>
                    <a:pt x="578" y="616"/>
                    <a:pt x="578" y="616"/>
                  </a:cubicBezTo>
                  <a:cubicBezTo>
                    <a:pt x="578" y="540"/>
                    <a:pt x="578" y="540"/>
                    <a:pt x="578" y="540"/>
                  </a:cubicBezTo>
                  <a:cubicBezTo>
                    <a:pt x="464" y="540"/>
                    <a:pt x="464" y="540"/>
                    <a:pt x="464" y="540"/>
                  </a:cubicBezTo>
                  <a:cubicBezTo>
                    <a:pt x="464" y="502"/>
                    <a:pt x="464" y="502"/>
                    <a:pt x="464" y="502"/>
                  </a:cubicBezTo>
                  <a:cubicBezTo>
                    <a:pt x="616" y="502"/>
                    <a:pt x="616" y="502"/>
                    <a:pt x="616" y="502"/>
                  </a:cubicBezTo>
                  <a:cubicBezTo>
                    <a:pt x="616" y="655"/>
                    <a:pt x="616" y="655"/>
                    <a:pt x="616" y="655"/>
                  </a:cubicBezTo>
                  <a:cubicBezTo>
                    <a:pt x="502" y="655"/>
                    <a:pt x="502" y="655"/>
                    <a:pt x="502" y="655"/>
                  </a:cubicBezTo>
                  <a:cubicBezTo>
                    <a:pt x="502" y="725"/>
                    <a:pt x="502" y="725"/>
                    <a:pt x="502" y="725"/>
                  </a:cubicBezTo>
                  <a:cubicBezTo>
                    <a:pt x="699" y="725"/>
                    <a:pt x="699" y="725"/>
                    <a:pt x="699" y="725"/>
                  </a:cubicBezTo>
                  <a:cubicBezTo>
                    <a:pt x="699" y="435"/>
                    <a:pt x="699" y="435"/>
                    <a:pt x="699" y="435"/>
                  </a:cubicBezTo>
                  <a:cubicBezTo>
                    <a:pt x="756" y="402"/>
                    <a:pt x="756" y="402"/>
                    <a:pt x="756" y="402"/>
                  </a:cubicBezTo>
                  <a:cubicBezTo>
                    <a:pt x="756" y="753"/>
                    <a:pt x="756" y="753"/>
                    <a:pt x="756" y="753"/>
                  </a:cubicBezTo>
                  <a:cubicBezTo>
                    <a:pt x="756" y="769"/>
                    <a:pt x="743" y="782"/>
                    <a:pt x="727" y="782"/>
                  </a:cubicBezTo>
                  <a:cubicBezTo>
                    <a:pt x="28" y="782"/>
                    <a:pt x="28" y="782"/>
                    <a:pt x="28" y="782"/>
                  </a:cubicBezTo>
                  <a:cubicBezTo>
                    <a:pt x="12" y="782"/>
                    <a:pt x="0" y="769"/>
                    <a:pt x="0" y="753"/>
                  </a:cubicBezTo>
                  <a:cubicBezTo>
                    <a:pt x="0" y="499"/>
                    <a:pt x="0" y="499"/>
                    <a:pt x="0" y="499"/>
                  </a:cubicBezTo>
                  <a:cubicBezTo>
                    <a:pt x="57" y="499"/>
                    <a:pt x="57" y="499"/>
                    <a:pt x="57" y="499"/>
                  </a:cubicBezTo>
                  <a:cubicBezTo>
                    <a:pt x="57" y="725"/>
                    <a:pt x="57" y="725"/>
                    <a:pt x="57" y="725"/>
                  </a:cubicBezTo>
                  <a:cubicBezTo>
                    <a:pt x="235" y="725"/>
                    <a:pt x="235" y="725"/>
                    <a:pt x="235" y="725"/>
                  </a:cubicBezTo>
                  <a:cubicBezTo>
                    <a:pt x="235" y="655"/>
                    <a:pt x="235" y="655"/>
                    <a:pt x="235" y="655"/>
                  </a:cubicBezTo>
                  <a:cubicBezTo>
                    <a:pt x="168" y="655"/>
                    <a:pt x="168" y="655"/>
                    <a:pt x="168" y="6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9507155" y="2244121"/>
            <a:ext cx="327918" cy="436241"/>
            <a:chOff x="7976594" y="2279040"/>
            <a:chExt cx="528116" cy="702571"/>
          </a:xfrm>
          <a:solidFill>
            <a:schemeClr val="bg1"/>
          </a:solidFill>
        </p:grpSpPr>
        <p:sp>
          <p:nvSpPr>
            <p:cNvPr id="42" name="Freeform 23"/>
            <p:cNvSpPr>
              <a:spLocks noEditPoints="1"/>
            </p:cNvSpPr>
            <p:nvPr/>
          </p:nvSpPr>
          <p:spPr bwMode="auto">
            <a:xfrm>
              <a:off x="7976594" y="2279040"/>
              <a:ext cx="519705" cy="702571"/>
            </a:xfrm>
            <a:custGeom>
              <a:avLst/>
              <a:gdLst>
                <a:gd name="T0" fmla="*/ 592 w 601"/>
                <a:gd name="T1" fmla="*/ 600 h 813"/>
                <a:gd name="T2" fmla="*/ 374 w 601"/>
                <a:gd name="T3" fmla="*/ 589 h 813"/>
                <a:gd name="T4" fmla="*/ 374 w 601"/>
                <a:gd name="T5" fmla="*/ 423 h 813"/>
                <a:gd name="T6" fmla="*/ 601 w 601"/>
                <a:gd name="T7" fmla="*/ 435 h 813"/>
                <a:gd name="T8" fmla="*/ 533 w 601"/>
                <a:gd name="T9" fmla="*/ 514 h 813"/>
                <a:gd name="T10" fmla="*/ 592 w 601"/>
                <a:gd name="T11" fmla="*/ 600 h 813"/>
                <a:gd name="T12" fmla="*/ 253 w 601"/>
                <a:gd name="T13" fmla="*/ 44 h 813"/>
                <a:gd name="T14" fmla="*/ 298 w 601"/>
                <a:gd name="T15" fmla="*/ 0 h 813"/>
                <a:gd name="T16" fmla="*/ 342 w 601"/>
                <a:gd name="T17" fmla="*/ 44 h 813"/>
                <a:gd name="T18" fmla="*/ 342 w 601"/>
                <a:gd name="T19" fmla="*/ 103 h 813"/>
                <a:gd name="T20" fmla="*/ 253 w 601"/>
                <a:gd name="T21" fmla="*/ 108 h 813"/>
                <a:gd name="T22" fmla="*/ 253 w 601"/>
                <a:gd name="T23" fmla="*/ 44 h 813"/>
                <a:gd name="T24" fmla="*/ 342 w 601"/>
                <a:gd name="T25" fmla="*/ 332 h 813"/>
                <a:gd name="T26" fmla="*/ 342 w 601"/>
                <a:gd name="T27" fmla="*/ 737 h 813"/>
                <a:gd name="T28" fmla="*/ 355 w 601"/>
                <a:gd name="T29" fmla="*/ 750 h 813"/>
                <a:gd name="T30" fmla="*/ 380 w 601"/>
                <a:gd name="T31" fmla="*/ 750 h 813"/>
                <a:gd name="T32" fmla="*/ 415 w 601"/>
                <a:gd name="T33" fmla="*/ 786 h 813"/>
                <a:gd name="T34" fmla="*/ 415 w 601"/>
                <a:gd name="T35" fmla="*/ 813 h 813"/>
                <a:gd name="T36" fmla="*/ 180 w 601"/>
                <a:gd name="T37" fmla="*/ 813 h 813"/>
                <a:gd name="T38" fmla="*/ 180 w 601"/>
                <a:gd name="T39" fmla="*/ 786 h 813"/>
                <a:gd name="T40" fmla="*/ 216 w 601"/>
                <a:gd name="T41" fmla="*/ 750 h 813"/>
                <a:gd name="T42" fmla="*/ 240 w 601"/>
                <a:gd name="T43" fmla="*/ 750 h 813"/>
                <a:gd name="T44" fmla="*/ 253 w 601"/>
                <a:gd name="T45" fmla="*/ 737 h 813"/>
                <a:gd name="T46" fmla="*/ 253 w 601"/>
                <a:gd name="T47" fmla="*/ 337 h 813"/>
                <a:gd name="T48" fmla="*/ 342 w 601"/>
                <a:gd name="T49" fmla="*/ 332 h 813"/>
                <a:gd name="T50" fmla="*/ 221 w 601"/>
                <a:gd name="T51" fmla="*/ 581 h 813"/>
                <a:gd name="T52" fmla="*/ 59 w 601"/>
                <a:gd name="T53" fmla="*/ 572 h 813"/>
                <a:gd name="T54" fmla="*/ 0 w 601"/>
                <a:gd name="T55" fmla="*/ 486 h 813"/>
                <a:gd name="T56" fmla="*/ 68 w 601"/>
                <a:gd name="T57" fmla="*/ 407 h 813"/>
                <a:gd name="T58" fmla="*/ 221 w 601"/>
                <a:gd name="T59" fmla="*/ 415 h 813"/>
                <a:gd name="T60" fmla="*/ 221 w 601"/>
                <a:gd name="T61" fmla="*/ 581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01" h="813">
                  <a:moveTo>
                    <a:pt x="592" y="600"/>
                  </a:moveTo>
                  <a:cubicBezTo>
                    <a:pt x="374" y="589"/>
                    <a:pt x="374" y="589"/>
                    <a:pt x="374" y="589"/>
                  </a:cubicBezTo>
                  <a:cubicBezTo>
                    <a:pt x="374" y="423"/>
                    <a:pt x="374" y="423"/>
                    <a:pt x="374" y="423"/>
                  </a:cubicBezTo>
                  <a:cubicBezTo>
                    <a:pt x="601" y="435"/>
                    <a:pt x="601" y="435"/>
                    <a:pt x="601" y="435"/>
                  </a:cubicBezTo>
                  <a:cubicBezTo>
                    <a:pt x="533" y="514"/>
                    <a:pt x="533" y="514"/>
                    <a:pt x="533" y="514"/>
                  </a:cubicBezTo>
                  <a:cubicBezTo>
                    <a:pt x="592" y="600"/>
                    <a:pt x="592" y="600"/>
                    <a:pt x="592" y="600"/>
                  </a:cubicBezTo>
                  <a:close/>
                  <a:moveTo>
                    <a:pt x="253" y="44"/>
                  </a:moveTo>
                  <a:cubicBezTo>
                    <a:pt x="253" y="20"/>
                    <a:pt x="273" y="0"/>
                    <a:pt x="298" y="0"/>
                  </a:cubicBezTo>
                  <a:cubicBezTo>
                    <a:pt x="322" y="0"/>
                    <a:pt x="342" y="20"/>
                    <a:pt x="342" y="44"/>
                  </a:cubicBezTo>
                  <a:cubicBezTo>
                    <a:pt x="342" y="103"/>
                    <a:pt x="342" y="103"/>
                    <a:pt x="342" y="103"/>
                  </a:cubicBezTo>
                  <a:cubicBezTo>
                    <a:pt x="253" y="108"/>
                    <a:pt x="253" y="108"/>
                    <a:pt x="253" y="108"/>
                  </a:cubicBezTo>
                  <a:cubicBezTo>
                    <a:pt x="253" y="44"/>
                    <a:pt x="253" y="44"/>
                    <a:pt x="253" y="44"/>
                  </a:cubicBezTo>
                  <a:close/>
                  <a:moveTo>
                    <a:pt x="342" y="332"/>
                  </a:moveTo>
                  <a:cubicBezTo>
                    <a:pt x="342" y="737"/>
                    <a:pt x="342" y="737"/>
                    <a:pt x="342" y="737"/>
                  </a:cubicBezTo>
                  <a:cubicBezTo>
                    <a:pt x="342" y="744"/>
                    <a:pt x="348" y="750"/>
                    <a:pt x="355" y="750"/>
                  </a:cubicBezTo>
                  <a:cubicBezTo>
                    <a:pt x="380" y="750"/>
                    <a:pt x="380" y="750"/>
                    <a:pt x="380" y="750"/>
                  </a:cubicBezTo>
                  <a:cubicBezTo>
                    <a:pt x="399" y="750"/>
                    <a:pt x="415" y="766"/>
                    <a:pt x="415" y="786"/>
                  </a:cubicBezTo>
                  <a:cubicBezTo>
                    <a:pt x="415" y="813"/>
                    <a:pt x="415" y="813"/>
                    <a:pt x="415" y="813"/>
                  </a:cubicBezTo>
                  <a:cubicBezTo>
                    <a:pt x="180" y="813"/>
                    <a:pt x="180" y="813"/>
                    <a:pt x="180" y="813"/>
                  </a:cubicBezTo>
                  <a:cubicBezTo>
                    <a:pt x="180" y="786"/>
                    <a:pt x="180" y="786"/>
                    <a:pt x="180" y="786"/>
                  </a:cubicBezTo>
                  <a:cubicBezTo>
                    <a:pt x="180" y="766"/>
                    <a:pt x="196" y="750"/>
                    <a:pt x="216" y="750"/>
                  </a:cubicBezTo>
                  <a:cubicBezTo>
                    <a:pt x="240" y="750"/>
                    <a:pt x="240" y="750"/>
                    <a:pt x="240" y="750"/>
                  </a:cubicBezTo>
                  <a:cubicBezTo>
                    <a:pt x="247" y="750"/>
                    <a:pt x="253" y="744"/>
                    <a:pt x="253" y="737"/>
                  </a:cubicBezTo>
                  <a:cubicBezTo>
                    <a:pt x="253" y="337"/>
                    <a:pt x="253" y="337"/>
                    <a:pt x="253" y="337"/>
                  </a:cubicBezTo>
                  <a:cubicBezTo>
                    <a:pt x="342" y="332"/>
                    <a:pt x="342" y="332"/>
                    <a:pt x="342" y="332"/>
                  </a:cubicBezTo>
                  <a:close/>
                  <a:moveTo>
                    <a:pt x="221" y="581"/>
                  </a:moveTo>
                  <a:cubicBezTo>
                    <a:pt x="59" y="572"/>
                    <a:pt x="59" y="572"/>
                    <a:pt x="59" y="572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68" y="407"/>
                    <a:pt x="68" y="407"/>
                    <a:pt x="68" y="407"/>
                  </a:cubicBezTo>
                  <a:cubicBezTo>
                    <a:pt x="221" y="415"/>
                    <a:pt x="221" y="415"/>
                    <a:pt x="221" y="415"/>
                  </a:cubicBezTo>
                  <a:cubicBezTo>
                    <a:pt x="221" y="581"/>
                    <a:pt x="221" y="581"/>
                    <a:pt x="221" y="5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  <p:sp>
          <p:nvSpPr>
            <p:cNvPr id="43" name="Freeform 24"/>
            <p:cNvSpPr/>
            <p:nvPr/>
          </p:nvSpPr>
          <p:spPr bwMode="auto">
            <a:xfrm>
              <a:off x="7985371" y="2386200"/>
              <a:ext cx="519339" cy="166774"/>
            </a:xfrm>
            <a:custGeom>
              <a:avLst/>
              <a:gdLst>
                <a:gd name="T0" fmla="*/ 0 w 1420"/>
                <a:gd name="T1" fmla="*/ 66 h 456"/>
                <a:gd name="T2" fmla="*/ 631 w 1420"/>
                <a:gd name="T3" fmla="*/ 33 h 456"/>
                <a:gd name="T4" fmla="*/ 1259 w 1420"/>
                <a:gd name="T5" fmla="*/ 0 h 456"/>
                <a:gd name="T6" fmla="*/ 1420 w 1420"/>
                <a:gd name="T7" fmla="*/ 189 h 456"/>
                <a:gd name="T8" fmla="*/ 1281 w 1420"/>
                <a:gd name="T9" fmla="*/ 390 h 456"/>
                <a:gd name="T10" fmla="*/ 650 w 1420"/>
                <a:gd name="T11" fmla="*/ 423 h 456"/>
                <a:gd name="T12" fmla="*/ 21 w 1420"/>
                <a:gd name="T13" fmla="*/ 456 h 456"/>
                <a:gd name="T14" fmla="*/ 160 w 1420"/>
                <a:gd name="T15" fmla="*/ 253 h 456"/>
                <a:gd name="T16" fmla="*/ 0 w 1420"/>
                <a:gd name="T17" fmla="*/ 66 h 456"/>
                <a:gd name="T18" fmla="*/ 0 w 1420"/>
                <a:gd name="T19" fmla="*/ 6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0" h="456">
                  <a:moveTo>
                    <a:pt x="0" y="66"/>
                  </a:moveTo>
                  <a:lnTo>
                    <a:pt x="631" y="33"/>
                  </a:lnTo>
                  <a:lnTo>
                    <a:pt x="1259" y="0"/>
                  </a:lnTo>
                  <a:lnTo>
                    <a:pt x="1420" y="189"/>
                  </a:lnTo>
                  <a:lnTo>
                    <a:pt x="1281" y="390"/>
                  </a:lnTo>
                  <a:lnTo>
                    <a:pt x="650" y="423"/>
                  </a:lnTo>
                  <a:lnTo>
                    <a:pt x="21" y="456"/>
                  </a:lnTo>
                  <a:lnTo>
                    <a:pt x="160" y="253"/>
                  </a:lnTo>
                  <a:lnTo>
                    <a:pt x="0" y="66"/>
                  </a:lnTo>
                  <a:lnTo>
                    <a:pt x="0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654164" y="2698924"/>
            <a:ext cx="1079515" cy="289056"/>
            <a:chOff x="3654164" y="3312907"/>
            <a:chExt cx="1079515" cy="289056"/>
          </a:xfrm>
        </p:grpSpPr>
        <p:cxnSp>
          <p:nvCxnSpPr>
            <p:cNvPr id="45" name="直接连接符 44"/>
            <p:cNvCxnSpPr/>
            <p:nvPr/>
          </p:nvCxnSpPr>
          <p:spPr>
            <a:xfrm>
              <a:off x="3654164" y="3457435"/>
              <a:ext cx="107951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组合 45"/>
            <p:cNvGrpSpPr/>
            <p:nvPr/>
          </p:nvGrpSpPr>
          <p:grpSpPr>
            <a:xfrm>
              <a:off x="4051777" y="3312907"/>
              <a:ext cx="289056" cy="289056"/>
              <a:chOff x="4051777" y="3312907"/>
              <a:chExt cx="289056" cy="289056"/>
            </a:xfrm>
          </p:grpSpPr>
          <p:sp>
            <p:nvSpPr>
              <p:cNvPr id="47" name="椭圆 46"/>
              <p:cNvSpPr/>
              <p:nvPr/>
            </p:nvSpPr>
            <p:spPr>
              <a:xfrm>
                <a:off x="4051777" y="3312907"/>
                <a:ext cx="289056" cy="2890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ontserrat SemiBold" panose="00000700000000000000" charset="0"/>
                  <a:ea typeface="字魂35号-经典雅黑" panose="02000000000000000000" pitchFamily="2" charset="-122"/>
                  <a:cs typeface="Montserrat SemiBold" panose="00000700000000000000" charset="0"/>
                </a:endParaRPr>
              </a:p>
            </p:txBody>
          </p:sp>
          <p:sp>
            <p:nvSpPr>
              <p:cNvPr id="48" name="等腰三角形 47"/>
              <p:cNvSpPr/>
              <p:nvPr/>
            </p:nvSpPr>
            <p:spPr>
              <a:xfrm rot="5400000">
                <a:off x="4141227" y="3402170"/>
                <a:ext cx="128215" cy="11053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ontserrat SemiBold" panose="00000700000000000000" charset="0"/>
                  <a:ea typeface="字魂35号-经典雅黑" panose="02000000000000000000" pitchFamily="2" charset="-122"/>
                  <a:cs typeface="Montserrat SemiBold" panose="00000700000000000000" charset="0"/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7462624" y="2698924"/>
            <a:ext cx="1079515" cy="289056"/>
            <a:chOff x="7462624" y="3312907"/>
            <a:chExt cx="1079515" cy="289056"/>
          </a:xfrm>
        </p:grpSpPr>
        <p:cxnSp>
          <p:nvCxnSpPr>
            <p:cNvPr id="50" name="直接连接符 49"/>
            <p:cNvCxnSpPr/>
            <p:nvPr/>
          </p:nvCxnSpPr>
          <p:spPr>
            <a:xfrm>
              <a:off x="7462624" y="3457435"/>
              <a:ext cx="107951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组合 50"/>
            <p:cNvGrpSpPr/>
            <p:nvPr/>
          </p:nvGrpSpPr>
          <p:grpSpPr>
            <a:xfrm>
              <a:off x="7858271" y="3312907"/>
              <a:ext cx="289056" cy="289056"/>
              <a:chOff x="4051777" y="3312907"/>
              <a:chExt cx="289056" cy="289056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4051777" y="3312907"/>
                <a:ext cx="289056" cy="2890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ontserrat SemiBold" panose="00000700000000000000" charset="0"/>
                  <a:ea typeface="字魂35号-经典雅黑" panose="02000000000000000000" pitchFamily="2" charset="-122"/>
                  <a:cs typeface="Montserrat SemiBold" panose="00000700000000000000" charset="0"/>
                </a:endParaRPr>
              </a:p>
            </p:txBody>
          </p:sp>
          <p:sp>
            <p:nvSpPr>
              <p:cNvPr id="53" name="等腰三角形 52"/>
              <p:cNvSpPr/>
              <p:nvPr/>
            </p:nvSpPr>
            <p:spPr>
              <a:xfrm rot="5400000">
                <a:off x="4141227" y="3402170"/>
                <a:ext cx="128215" cy="11053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ontserrat SemiBold" panose="00000700000000000000" charset="0"/>
                  <a:ea typeface="字魂35号-经典雅黑" panose="02000000000000000000" pitchFamily="2" charset="-122"/>
                  <a:cs typeface="Montserrat SemiBold" panose="00000700000000000000" charset="0"/>
                </a:endParaRPr>
              </a:p>
            </p:txBody>
          </p:sp>
        </p:grpSp>
      </p:grpSp>
      <p:sp>
        <p:nvSpPr>
          <p:cNvPr id="3" name="TextBox 73"/>
          <p:cNvSpPr txBox="1"/>
          <p:nvPr/>
        </p:nvSpPr>
        <p:spPr>
          <a:xfrm>
            <a:off x="951606" y="4378833"/>
            <a:ext cx="3013563" cy="1785104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zh-CN" sz="2200" dirty="0">
                <a:solidFill>
                  <a:schemeClr val="tx1"/>
                </a:solidFill>
                <a:latin typeface="Calibri Light" panose="020F0302020204030204" pitchFamily="34" charset="0"/>
                <a:ea typeface="字魂70号-灵悦黑体" panose="00000500000000000000" pitchFamily="2" charset="-122"/>
                <a:cs typeface="Calibri Light" panose="020F0302020204030204" pitchFamily="34" charset="0"/>
                <a:sym typeface="+mn-lt"/>
              </a:rPr>
              <a:t>H thiếu điều gì để hoàn thành nhiệm vụ, H cần làm gì để nhận được sự hỗ trợ? Các bạn sẵn sàng hỗ trợ H ntn?</a:t>
            </a:r>
            <a:endParaRPr lang="zh-CN" altLang="en-US" sz="2200" dirty="0">
              <a:solidFill>
                <a:schemeClr val="tx1"/>
              </a:solidFill>
              <a:latin typeface="Calibri Light" panose="020F0302020204030204" pitchFamily="34" charset="0"/>
              <a:ea typeface="字魂70号-灵悦黑体" panose="00000500000000000000" pitchFamily="2" charset="-122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4" name="TextBox 73"/>
          <p:cNvSpPr txBox="1"/>
          <p:nvPr/>
        </p:nvSpPr>
        <p:spPr>
          <a:xfrm>
            <a:off x="4260600" y="4399657"/>
            <a:ext cx="3695963" cy="1785104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200" dirty="0">
                <a:solidFill>
                  <a:schemeClr val="tx1"/>
                </a:solidFill>
                <a:latin typeface="Calibri Light" panose="020F0302020204030204" pitchFamily="34" charset="0"/>
                <a:ea typeface="字魂70号-灵悦黑体" panose="00000500000000000000" pitchFamily="2" charset="-122"/>
                <a:cs typeface="Calibri Light" panose="020F0302020204030204" pitchFamily="34" charset="0"/>
                <a:sym typeface="+mn-lt"/>
              </a:rPr>
              <a:t>T và em có những khó khăn nào khi hoàn thành nhiệm vụ? Hai bạn cần trao đổi và đề xuất cách phối hợp ntn để hoàn thành nhiệm vụ? </a:t>
            </a:r>
            <a:endParaRPr lang="zh-CN" altLang="en-US" sz="2200" dirty="0">
              <a:solidFill>
                <a:schemeClr val="tx1"/>
              </a:solidFill>
              <a:latin typeface="Calibri Light" panose="020F0302020204030204" pitchFamily="34" charset="0"/>
              <a:ea typeface="字魂70号-灵悦黑体" panose="00000500000000000000" pitchFamily="2" charset="-122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5" name="TextBox 73"/>
          <p:cNvSpPr txBox="1"/>
          <p:nvPr/>
        </p:nvSpPr>
        <p:spPr>
          <a:xfrm>
            <a:off x="8305045" y="4418780"/>
            <a:ext cx="2749266" cy="1446550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200" dirty="0">
                <a:solidFill>
                  <a:schemeClr val="tx1"/>
                </a:solidFill>
                <a:latin typeface="Calibri Light" panose="020F0302020204030204" pitchFamily="34" charset="0"/>
                <a:ea typeface="字魂70号-灵悦黑体" panose="00000500000000000000" pitchFamily="2" charset="-122"/>
                <a:cs typeface="Calibri Light" panose="020F0302020204030204" pitchFamily="34" charset="0"/>
                <a:sym typeface="+mn-lt"/>
              </a:rPr>
              <a:t>Em và nhóm gặp khó khăn gì? Có cách nào để giải quyết những khó khăn đó?</a:t>
            </a:r>
            <a:endParaRPr lang="zh-CN" altLang="en-US" sz="2200" dirty="0">
              <a:solidFill>
                <a:schemeClr val="tx1"/>
              </a:solidFill>
              <a:latin typeface="Calibri Light" panose="020F0302020204030204" pitchFamily="34" charset="0"/>
              <a:ea typeface="字魂70号-灵悦黑体" panose="00000500000000000000" pitchFamily="2" charset="-122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A98E45FF-B444-386F-7909-3B423202A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712" y="248038"/>
            <a:ext cx="11160191" cy="8437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en-VN" sz="2400">
                <a:solidFill>
                  <a:srgbClr val="478E7E"/>
                </a:solidFill>
                <a:latin typeface="iCiel Crocante" panose="02000000000000000000" pitchFamily="2" charset="0"/>
                <a:cs typeface="Calibri" panose="020F0502020204030204" pitchFamily="34" charset="0"/>
              </a:rPr>
              <a:t>HĐ2: ĐÓNG VAI CÁC NHÂN VẬT TRONG TÌNH HUỐNG THỂ HIỆN TRÁCH NHIỆM CỦA NHÓM TRONG CÁC TÌNH HUỐNG SAU ĐÂY?</a:t>
            </a:r>
          </a:p>
        </p:txBody>
      </p:sp>
    </p:spTree>
    <p:extLst>
      <p:ext uri="{BB962C8B-B14F-4D97-AF65-F5344CB8AC3E}">
        <p14:creationId xmlns:p14="http://schemas.microsoft.com/office/powerpoint/2010/main" val="405358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35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C99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Diagram, text&#10;&#10;Description automatically generated">
            <a:extLst>
              <a:ext uri="{FF2B5EF4-FFF2-40B4-BE49-F238E27FC236}">
                <a16:creationId xmlns:a16="http://schemas.microsoft.com/office/drawing/2014/main" id="{81D86DC1-A67F-D105-AB05-BFD778378F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2" b="5592"/>
          <a:stretch/>
        </p:blipFill>
        <p:spPr>
          <a:xfrm>
            <a:off x="3961500" y="1467237"/>
            <a:ext cx="4123127" cy="2357631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3C3B43-36C0-3A07-84AF-AAE6B6622AC3}"/>
              </a:ext>
            </a:extLst>
          </p:cNvPr>
          <p:cNvSpPr txBox="1"/>
          <p:nvPr/>
        </p:nvSpPr>
        <p:spPr>
          <a:xfrm>
            <a:off x="772718" y="1871655"/>
            <a:ext cx="260648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VN" sz="2800">
                <a:solidFill>
                  <a:srgbClr val="478E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cùng thầy cô và các bạn về những thuận lợi, khó khăn trong quá trình rèn luyện tính trách nhiệm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A62BFDF-2F59-0302-898B-8452F9A03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282" y="3289609"/>
            <a:ext cx="3751745" cy="2583676"/>
          </a:xfrm>
          <a:prstGeom prst="rect">
            <a:avLst/>
          </a:prstGeom>
        </p:spPr>
      </p:pic>
      <p:sp>
        <p:nvSpPr>
          <p:cNvPr id="24" name="TextBox 8">
            <a:extLst>
              <a:ext uri="{FF2B5EF4-FFF2-40B4-BE49-F238E27FC236}">
                <a16:creationId xmlns:a16="http://schemas.microsoft.com/office/drawing/2014/main" id="{D8922518-D184-22A7-83C5-6DE426662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712" y="248038"/>
            <a:ext cx="11160191" cy="8437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VN" sz="3600">
                <a:solidFill>
                  <a:srgbClr val="478E7E"/>
                </a:solidFill>
                <a:latin typeface="iCiel Crocante" panose="02000000000000000000" pitchFamily="2" charset="0"/>
                <a:cs typeface="Calibri" panose="020F0502020204030204" pitchFamily="34" charset="0"/>
              </a:rPr>
              <a:t>GÓC CHIA SẺ</a:t>
            </a:r>
          </a:p>
        </p:txBody>
      </p:sp>
    </p:spTree>
    <p:extLst>
      <p:ext uri="{BB962C8B-B14F-4D97-AF65-F5344CB8AC3E}">
        <p14:creationId xmlns:p14="http://schemas.microsoft.com/office/powerpoint/2010/main" val="107707737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" t="3020" r="3020" b="3020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5761725" y="1306847"/>
            <a:ext cx="1129062" cy="1125208"/>
          </a:xfrm>
          <a:prstGeom prst="ellipse">
            <a:avLst/>
          </a:prstGeom>
          <a:solidFill>
            <a:srgbClr val="478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4000" noProof="1">
                <a:solidFill>
                  <a:schemeClr val="bg1"/>
                </a:solidFill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rPr>
              <a:t>4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877138" y="2661684"/>
            <a:ext cx="6437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 dirty="0">
                <a:solidFill>
                  <a:srgbClr val="478E7E"/>
                </a:solidFill>
                <a:latin typeface="Montserrat SemiBold" panose="00000700000000000000" charset="0"/>
                <a:ea typeface="字魂52号-阿开漫画体" panose="00000500000000000000" pitchFamily="2" charset="-122"/>
                <a:cs typeface="Montserrat SemiBold" panose="00000700000000000000" charset="0"/>
                <a:sym typeface="+mn-ea"/>
              </a:rPr>
              <a:t>THỂ HIỆN SỰ TỰ CHỦ ĐỂ </a:t>
            </a:r>
          </a:p>
          <a:p>
            <a:pPr algn="ctr"/>
            <a:r>
              <a:rPr lang="vi-VN" altLang="zh-CN" sz="3200" dirty="0">
                <a:solidFill>
                  <a:srgbClr val="478E7E"/>
                </a:solidFill>
                <a:latin typeface="Montserrat SemiBold" panose="00000700000000000000" charset="0"/>
                <a:ea typeface="字魂52号-阿开漫画体" panose="00000500000000000000" pitchFamily="2" charset="-122"/>
                <a:cs typeface="Montserrat SemiBold" panose="00000700000000000000" charset="0"/>
                <a:sym typeface="+mn-ea"/>
              </a:rPr>
              <a:t>ĐẠT ĐƯỢC MỤC TIÊU ĐẶT RA</a:t>
            </a:r>
            <a:endParaRPr lang="zh-CN" altLang="en-US" sz="3200" dirty="0">
              <a:solidFill>
                <a:srgbClr val="478E7E"/>
              </a:solidFill>
              <a:uFillTx/>
              <a:latin typeface="Montserrat SemiBold" panose="00000700000000000000" charset="0"/>
              <a:ea typeface="字魂52号-阿开漫画体" panose="00000500000000000000" pitchFamily="2" charset="-122"/>
              <a:cs typeface="Montserrat SemiBold" panose="00000700000000000000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080237" y="1567674"/>
            <a:ext cx="6043399" cy="4503632"/>
            <a:chOff x="3712609" y="1884060"/>
            <a:chExt cx="4811663" cy="3870860"/>
          </a:xfrm>
        </p:grpSpPr>
        <p:grpSp>
          <p:nvGrpSpPr>
            <p:cNvPr id="8" name="组合 7"/>
            <p:cNvGrpSpPr/>
            <p:nvPr/>
          </p:nvGrpSpPr>
          <p:grpSpPr>
            <a:xfrm>
              <a:off x="5521808" y="1884060"/>
              <a:ext cx="3002464" cy="2199408"/>
              <a:chOff x="5559645" y="1757548"/>
              <a:chExt cx="3002464" cy="2199408"/>
            </a:xfrm>
            <a:effectLst/>
          </p:grpSpPr>
          <p:grpSp>
            <p:nvGrpSpPr>
              <p:cNvPr id="23" name="组合 22"/>
              <p:cNvGrpSpPr/>
              <p:nvPr/>
            </p:nvGrpSpPr>
            <p:grpSpPr>
              <a:xfrm>
                <a:off x="5559645" y="1757548"/>
                <a:ext cx="3002464" cy="2199408"/>
                <a:chOff x="5559645" y="1757548"/>
                <a:chExt cx="3002464" cy="2199408"/>
              </a:xfrm>
            </p:grpSpPr>
            <p:sp>
              <p:nvSpPr>
                <p:cNvPr id="25" name="任意多边形 22"/>
                <p:cNvSpPr/>
                <p:nvPr/>
              </p:nvSpPr>
              <p:spPr>
                <a:xfrm>
                  <a:off x="5559645" y="1757548"/>
                  <a:ext cx="3002464" cy="1816925"/>
                </a:xfrm>
                <a:custGeom>
                  <a:avLst/>
                  <a:gdLst>
                    <a:gd name="connsiteX0" fmla="*/ 2094002 w 3002464"/>
                    <a:gd name="connsiteY0" fmla="*/ 0 h 1816925"/>
                    <a:gd name="connsiteX1" fmla="*/ 3002464 w 3002464"/>
                    <a:gd name="connsiteY1" fmla="*/ 908463 h 1816925"/>
                    <a:gd name="connsiteX2" fmla="*/ 2094002 w 3002464"/>
                    <a:gd name="connsiteY2" fmla="*/ 1816925 h 1816925"/>
                    <a:gd name="connsiteX3" fmla="*/ 2094002 w 3002464"/>
                    <a:gd name="connsiteY3" fmla="*/ 1493322 h 1816925"/>
                    <a:gd name="connsiteX4" fmla="*/ 0 w 3002464"/>
                    <a:gd name="connsiteY4" fmla="*/ 1493322 h 1816925"/>
                    <a:gd name="connsiteX5" fmla="*/ 1170103 w 3002464"/>
                    <a:gd name="connsiteY5" fmla="*/ 323603 h 1816925"/>
                    <a:gd name="connsiteX6" fmla="*/ 2094002 w 3002464"/>
                    <a:gd name="connsiteY6" fmla="*/ 323603 h 181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02464" h="1816925">
                      <a:moveTo>
                        <a:pt x="2094002" y="0"/>
                      </a:moveTo>
                      <a:lnTo>
                        <a:pt x="3002464" y="908463"/>
                      </a:lnTo>
                      <a:lnTo>
                        <a:pt x="2094002" y="1816925"/>
                      </a:lnTo>
                      <a:lnTo>
                        <a:pt x="2094002" y="1493322"/>
                      </a:lnTo>
                      <a:lnTo>
                        <a:pt x="0" y="1493322"/>
                      </a:lnTo>
                      <a:lnTo>
                        <a:pt x="1170103" y="323603"/>
                      </a:lnTo>
                      <a:lnTo>
                        <a:pt x="2094002" y="323603"/>
                      </a:lnTo>
                      <a:close/>
                    </a:path>
                  </a:pathLst>
                </a:custGeom>
                <a:solidFill>
                  <a:srgbClr val="478E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/>
                  <a:endParaRPr lang="zh-CN" altLang="en-US" dirty="0">
                    <a:latin typeface="Montserrat SemiBold" panose="00000700000000000000" charset="0"/>
                    <a:ea typeface="字魂35号-经典雅黑" panose="02000000000000000000" pitchFamily="2" charset="-122"/>
                    <a:cs typeface="Montserrat SemiBold" panose="00000700000000000000" charset="0"/>
                  </a:endParaRPr>
                </a:p>
              </p:txBody>
            </p:sp>
            <p:sp>
              <p:nvSpPr>
                <p:cNvPr id="26" name="直角三角形 25"/>
                <p:cNvSpPr/>
                <p:nvPr/>
              </p:nvSpPr>
              <p:spPr>
                <a:xfrm flipV="1">
                  <a:off x="5559645" y="3248918"/>
                  <a:ext cx="705952" cy="708038"/>
                </a:xfrm>
                <a:prstGeom prst="rt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/>
                  <a:endParaRPr lang="zh-CN" altLang="en-US" dirty="0">
                    <a:latin typeface="Montserrat SemiBold" panose="00000700000000000000" charset="0"/>
                    <a:ea typeface="字魂35号-经典雅黑" panose="02000000000000000000" pitchFamily="2" charset="-122"/>
                    <a:cs typeface="Montserrat SemiBold" panose="00000700000000000000" charset="0"/>
                  </a:endParaRPr>
                </a:p>
              </p:txBody>
            </p:sp>
          </p:grpSp>
          <p:sp>
            <p:nvSpPr>
              <p:cNvPr id="24" name="文本框 23"/>
              <p:cNvSpPr txBox="1"/>
              <p:nvPr/>
            </p:nvSpPr>
            <p:spPr>
              <a:xfrm>
                <a:off x="6675356" y="2373622"/>
                <a:ext cx="1371820" cy="449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2800" dirty="0">
                    <a:solidFill>
                      <a:schemeClr val="bg1"/>
                    </a:solidFill>
                    <a:latin typeface="Montserrat SemiBold" panose="00000700000000000000" charset="0"/>
                    <a:ea typeface="字魂35号-经典雅黑" panose="02000000000000000000" pitchFamily="2" charset="-122"/>
                    <a:cs typeface="Montserrat SemiBold" panose="00000700000000000000" charset="0"/>
                  </a:rPr>
                  <a:t>NHÓM 1</a:t>
                </a: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3712609" y="3555512"/>
              <a:ext cx="3002464" cy="2199408"/>
              <a:chOff x="3750446" y="3429000"/>
              <a:chExt cx="3002464" cy="2199408"/>
            </a:xfrm>
            <a:effectLst/>
          </p:grpSpPr>
          <p:grpSp>
            <p:nvGrpSpPr>
              <p:cNvPr id="19" name="组合 18"/>
              <p:cNvGrpSpPr/>
              <p:nvPr/>
            </p:nvGrpSpPr>
            <p:grpSpPr>
              <a:xfrm flipH="1" flipV="1">
                <a:off x="3750446" y="3429000"/>
                <a:ext cx="3002464" cy="2199408"/>
                <a:chOff x="5559645" y="1757548"/>
                <a:chExt cx="3002464" cy="2199408"/>
              </a:xfrm>
            </p:grpSpPr>
            <p:sp>
              <p:nvSpPr>
                <p:cNvPr id="21" name="任意多边形 27"/>
                <p:cNvSpPr/>
                <p:nvPr/>
              </p:nvSpPr>
              <p:spPr>
                <a:xfrm>
                  <a:off x="5559645" y="1757548"/>
                  <a:ext cx="3002464" cy="1816925"/>
                </a:xfrm>
                <a:custGeom>
                  <a:avLst/>
                  <a:gdLst>
                    <a:gd name="connsiteX0" fmla="*/ 2094002 w 3002464"/>
                    <a:gd name="connsiteY0" fmla="*/ 0 h 1816925"/>
                    <a:gd name="connsiteX1" fmla="*/ 3002464 w 3002464"/>
                    <a:gd name="connsiteY1" fmla="*/ 908463 h 1816925"/>
                    <a:gd name="connsiteX2" fmla="*/ 2094002 w 3002464"/>
                    <a:gd name="connsiteY2" fmla="*/ 1816925 h 1816925"/>
                    <a:gd name="connsiteX3" fmla="*/ 2094002 w 3002464"/>
                    <a:gd name="connsiteY3" fmla="*/ 1493322 h 1816925"/>
                    <a:gd name="connsiteX4" fmla="*/ 0 w 3002464"/>
                    <a:gd name="connsiteY4" fmla="*/ 1493322 h 1816925"/>
                    <a:gd name="connsiteX5" fmla="*/ 1170103 w 3002464"/>
                    <a:gd name="connsiteY5" fmla="*/ 323603 h 1816925"/>
                    <a:gd name="connsiteX6" fmla="*/ 2094002 w 3002464"/>
                    <a:gd name="connsiteY6" fmla="*/ 323603 h 181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02464" h="1816925">
                      <a:moveTo>
                        <a:pt x="2094002" y="0"/>
                      </a:moveTo>
                      <a:lnTo>
                        <a:pt x="3002464" y="908463"/>
                      </a:lnTo>
                      <a:lnTo>
                        <a:pt x="2094002" y="1816925"/>
                      </a:lnTo>
                      <a:lnTo>
                        <a:pt x="2094002" y="1493322"/>
                      </a:lnTo>
                      <a:lnTo>
                        <a:pt x="0" y="1493322"/>
                      </a:lnTo>
                      <a:lnTo>
                        <a:pt x="1170103" y="323603"/>
                      </a:lnTo>
                      <a:lnTo>
                        <a:pt x="2094002" y="323603"/>
                      </a:lnTo>
                      <a:close/>
                    </a:path>
                  </a:pathLst>
                </a:custGeom>
                <a:solidFill>
                  <a:srgbClr val="478E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/>
                  <a:endParaRPr lang="zh-CN" altLang="en-US" dirty="0">
                    <a:latin typeface="Montserrat SemiBold" panose="00000700000000000000" charset="0"/>
                    <a:ea typeface="字魂35号-经典雅黑" panose="02000000000000000000" pitchFamily="2" charset="-122"/>
                    <a:cs typeface="Montserrat SemiBold" panose="00000700000000000000" charset="0"/>
                  </a:endParaRPr>
                </a:p>
              </p:txBody>
            </p:sp>
            <p:sp>
              <p:nvSpPr>
                <p:cNvPr id="22" name="直角三角形 21"/>
                <p:cNvSpPr/>
                <p:nvPr/>
              </p:nvSpPr>
              <p:spPr>
                <a:xfrm flipV="1">
                  <a:off x="5559645" y="3248918"/>
                  <a:ext cx="705952" cy="708038"/>
                </a:xfrm>
                <a:prstGeom prst="rt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/>
                  <a:endParaRPr lang="zh-CN" altLang="en-US" dirty="0">
                    <a:latin typeface="Montserrat SemiBold" panose="00000700000000000000" charset="0"/>
                    <a:ea typeface="字魂35号-经典雅黑" panose="02000000000000000000" pitchFamily="2" charset="-122"/>
                    <a:cs typeface="Montserrat SemiBold" panose="00000700000000000000" charset="0"/>
                  </a:endParaRPr>
                </a:p>
              </p:txBody>
            </p:sp>
          </p:grpSp>
          <p:sp>
            <p:nvSpPr>
              <p:cNvPr id="20" name="文本框 19"/>
              <p:cNvSpPr txBox="1"/>
              <p:nvPr/>
            </p:nvSpPr>
            <p:spPr>
              <a:xfrm>
                <a:off x="4339781" y="4432554"/>
                <a:ext cx="1371820" cy="449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2800" dirty="0">
                    <a:solidFill>
                      <a:schemeClr val="bg1"/>
                    </a:solidFill>
                    <a:latin typeface="Montserrat SemiBold" panose="00000700000000000000" charset="0"/>
                    <a:ea typeface="字魂35号-经典雅黑" panose="02000000000000000000" pitchFamily="2" charset="-122"/>
                    <a:cs typeface="Montserrat SemiBold" panose="00000700000000000000" charset="0"/>
                  </a:rPr>
                  <a:t>NHÓM 2</a:t>
                </a:r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452315" y="601383"/>
            <a:ext cx="11456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400" dirty="0">
                <a:solidFill>
                  <a:srgbClr val="478E7E"/>
                </a:solidFill>
                <a:uFillTx/>
                <a:latin typeface="Montserrat SemiBold" panose="00000700000000000000" charset="0"/>
                <a:ea typeface="字魂52号-阿开漫画体" panose="00000500000000000000" pitchFamily="2" charset="-122"/>
                <a:cs typeface="Montserrat SemiBold" panose="00000700000000000000" charset="0"/>
                <a:sym typeface="+mn-ea"/>
              </a:rPr>
              <a:t>HĐ1: TRAO ĐỔI VỚI CÁC BẠN CÁCH ĐỂ THỂ HIỆN SỰ TỰ CHỦ</a:t>
            </a:r>
            <a:endParaRPr lang="zh-CN" altLang="en-US" sz="2400" spc="600" dirty="0">
              <a:solidFill>
                <a:srgbClr val="478E7E"/>
              </a:solidFill>
              <a:latin typeface="Montserrat SemiBold" panose="00000700000000000000" charset="0"/>
              <a:ea typeface="字魂52号-阿开漫画体" panose="00000500000000000000" pitchFamily="2" charset="-122"/>
              <a:cs typeface="Montserrat SemiBold" panose="00000700000000000000" charset="0"/>
              <a:sym typeface="+mn-ea"/>
            </a:endParaRPr>
          </a:p>
        </p:txBody>
      </p:sp>
      <p:sp>
        <p:nvSpPr>
          <p:cNvPr id="5" name="文本框 21"/>
          <p:cNvSpPr txBox="1"/>
          <p:nvPr/>
        </p:nvSpPr>
        <p:spPr>
          <a:xfrm>
            <a:off x="479502" y="4710138"/>
            <a:ext cx="2600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charset="0"/>
                <a:cs typeface="Montserrat SemiBold" panose="00000700000000000000" charset="0"/>
                <a:sym typeface="+mn-lt"/>
              </a:rPr>
              <a:t>CÁCH ĐỂ THỂ HIỆN SỰ TỬ CHỦ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charset="0"/>
              <a:ea typeface="字魂70号-灵悦黑体" panose="00000500000000000000" pitchFamily="2" charset="-122"/>
              <a:cs typeface="Montserrat SemiBold" panose="00000700000000000000" charset="0"/>
              <a:sym typeface="+mn-lt"/>
            </a:endParaRPr>
          </a:p>
        </p:txBody>
      </p:sp>
      <p:sp>
        <p:nvSpPr>
          <p:cNvPr id="12" name="文本框 21"/>
          <p:cNvSpPr txBox="1"/>
          <p:nvPr/>
        </p:nvSpPr>
        <p:spPr>
          <a:xfrm>
            <a:off x="9141580" y="2284458"/>
            <a:ext cx="2766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charset="0"/>
                <a:cs typeface="Montserrat SemiBold" panose="00000700000000000000" charset="0"/>
                <a:sym typeface="+mn-lt"/>
              </a:rPr>
              <a:t>TỰ CHỦ NGHĨA </a:t>
            </a:r>
          </a:p>
          <a:p>
            <a:pPr algn="l"/>
            <a:r>
              <a:rPr lang="vi-V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charset="0"/>
                <a:cs typeface="Montserrat SemiBold" panose="00000700000000000000" charset="0"/>
                <a:sym typeface="+mn-lt"/>
              </a:rPr>
              <a:t>LÀ GÌ?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charset="0"/>
              <a:ea typeface="字魂70号-灵悦黑体" panose="00000500000000000000" pitchFamily="2" charset="-122"/>
              <a:cs typeface="Montserrat SemiBold" panose="00000700000000000000" charset="0"/>
              <a:sym typeface="+mn-lt"/>
            </a:endParaRPr>
          </a:p>
        </p:txBody>
      </p:sp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90E7D27B-E0AC-50FE-540B-5A67EC420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08" y="1717576"/>
            <a:ext cx="2832256" cy="21482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0A7862-7C46-8976-A5F3-2EA2694D34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0" t="25311" r="23801" b="983"/>
          <a:stretch/>
        </p:blipFill>
        <p:spPr>
          <a:xfrm>
            <a:off x="8511575" y="3810294"/>
            <a:ext cx="2954501" cy="2303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635</Words>
  <Application>Microsoft Office PowerPoint</Application>
  <PresentationFormat>Màn hình rộng</PresentationFormat>
  <Paragraphs>60</Paragraphs>
  <Slides>14</Slides>
  <Notes>11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24" baseType="lpstr">
      <vt:lpstr>等线</vt:lpstr>
      <vt:lpstr>等线 Light</vt:lpstr>
      <vt:lpstr>Arial</vt:lpstr>
      <vt:lpstr>Calibri</vt:lpstr>
      <vt:lpstr>Calibri Light</vt:lpstr>
      <vt:lpstr>iCiel Crocante</vt:lpstr>
      <vt:lpstr>Montserrat SemiBold</vt:lpstr>
      <vt:lpstr>Segoe UI Light</vt:lpstr>
      <vt:lpstr>字魂35号-经典雅黑</vt:lpstr>
      <vt:lpstr>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lzjljlc</dc:creator>
  <cp:lastModifiedBy>Tuyến Võ</cp:lastModifiedBy>
  <cp:revision>329</cp:revision>
  <dcterms:created xsi:type="dcterms:W3CDTF">2018-02-23T07:21:00Z</dcterms:created>
  <dcterms:modified xsi:type="dcterms:W3CDTF">2024-10-21T14:04:18Z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